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1" r:id="rId4"/>
    <p:sldId id="257" r:id="rId5"/>
    <p:sldId id="258" r:id="rId6"/>
    <p:sldId id="259" r:id="rId7"/>
    <p:sldId id="260" r:id="rId8"/>
    <p:sldId id="261" r:id="rId9"/>
    <p:sldId id="262" r:id="rId10"/>
    <p:sldId id="277" r:id="rId11"/>
    <p:sldId id="274" r:id="rId12"/>
    <p:sldId id="275" r:id="rId13"/>
    <p:sldId id="276" r:id="rId14"/>
    <p:sldId id="263" r:id="rId15"/>
    <p:sldId id="264" r:id="rId16"/>
    <p:sldId id="265" r:id="rId17"/>
    <p:sldId id="266" r:id="rId18"/>
    <p:sldId id="267" r:id="rId19"/>
    <p:sldId id="268" r:id="rId20"/>
    <p:sldId id="269" r:id="rId21"/>
    <p:sldId id="270" r:id="rId22"/>
    <p:sldId id="271" r:id="rId23"/>
    <p:sldId id="272" r:id="rId24"/>
    <p:sldId id="273" r:id="rId25"/>
    <p:sldId id="279" r:id="rId26"/>
    <p:sldId id="280" r:id="rId27"/>
    <p:sldId id="28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28" autoAdjust="0"/>
    <p:restoredTop sz="94660"/>
  </p:normalViewPr>
  <p:slideViewPr>
    <p:cSldViewPr>
      <p:cViewPr varScale="1">
        <p:scale>
          <a:sx n="69" d="100"/>
          <a:sy n="69" d="100"/>
        </p:scale>
        <p:origin x="-5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2C412D-0516-4BDB-A50A-0603D6C64702}" type="datetimeFigureOut">
              <a:rPr lang="fr-FR" smtClean="0"/>
              <a:pPr/>
              <a:t>25/09/2018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DB3873-5BDC-497E-A16F-4BED759B18E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C412D-0516-4BDB-A50A-0603D6C64702}" type="datetimeFigureOut">
              <a:rPr lang="fr-FR" smtClean="0"/>
              <a:pPr/>
              <a:t>25/09/2018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B3873-5BDC-497E-A16F-4BED759B18E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langegardien.fr/"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lstStyle/>
          <a:p>
            <a:endParaRPr lang="fr-FR"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500034" y="1785926"/>
            <a:ext cx="7854464" cy="4357718"/>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a:bodyPr>
          <a:lstStyle/>
          <a:p>
            <a:r>
              <a:rPr lang="fr-FR" sz="2000" dirty="0"/>
              <a:t> </a:t>
            </a:r>
            <a:br>
              <a:rPr lang="fr-FR" sz="2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sp>
        <p:nvSpPr>
          <p:cNvPr id="1025" name="Rectangle 1"/>
          <p:cNvSpPr>
            <a:spLocks noChangeArrowheads="1"/>
          </p:cNvSpPr>
          <p:nvPr/>
        </p:nvSpPr>
        <p:spPr bwMode="auto">
          <a:xfrm>
            <a:off x="571472" y="1714488"/>
            <a:ext cx="8001056"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600" b="1" i="0" u="sng" strike="noStrike" cap="none" normalizeH="0" baseline="0" dirty="0" smtClean="0">
                <a:ln>
                  <a:noFill/>
                </a:ln>
                <a:solidFill>
                  <a:schemeClr val="tx1"/>
                </a:solidFill>
                <a:effectLst/>
                <a:latin typeface="Verdana" pitchFamily="34" charset="0"/>
                <a:ea typeface="MS Mincho" pitchFamily="49" charset="-128"/>
                <a:cs typeface="Arial" pitchFamily="34" charset="0"/>
              </a:rPr>
              <a:t>Thème d’année</a:t>
            </a:r>
            <a:r>
              <a:rPr kumimoji="0" lang="fr-FR" sz="2600" b="1" i="0" u="sng" strike="noStrike" cap="none" normalizeH="0" dirty="0" smtClean="0">
                <a:ln>
                  <a:noFill/>
                </a:ln>
                <a:solidFill>
                  <a:schemeClr val="tx1"/>
                </a:solidFill>
                <a:effectLst/>
                <a:latin typeface="Verdana" pitchFamily="34" charset="0"/>
                <a:ea typeface="MS Mincho" pitchFamily="49" charset="-128"/>
                <a:cs typeface="Arial" pitchFamily="34" charset="0"/>
              </a:rPr>
              <a:t> pour l’école :</a:t>
            </a:r>
            <a:endParaRPr kumimoji="0" lang="fr-FR" sz="1100" b="0" i="1" u="none" strike="noStrike" cap="none" normalizeH="0" baseline="0" dirty="0" smtClean="0">
              <a:ln>
                <a:noFill/>
              </a:ln>
              <a:solidFill>
                <a:schemeClr val="tx1"/>
              </a:solidFill>
              <a:effectLst/>
              <a:latin typeface="Verdana"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100" i="1" dirty="0">
              <a:latin typeface="Verdana"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5400" b="0" i="1" u="none" strike="noStrike" cap="none" normalizeH="0" baseline="0" dirty="0" smtClean="0">
                <a:ln>
                  <a:noFill/>
                </a:ln>
                <a:solidFill>
                  <a:schemeClr val="tx1"/>
                </a:solidFill>
                <a:effectLst/>
                <a:latin typeface="Verdana" pitchFamily="34" charset="0"/>
                <a:ea typeface="MS Mincho" pitchFamily="49" charset="-128"/>
                <a:cs typeface="Arial" pitchFamily="34" charset="0"/>
              </a:rPr>
              <a:t>Dix</a:t>
            </a:r>
            <a:r>
              <a:rPr kumimoji="0" lang="fr-FR" sz="5400" b="0" i="1" u="none" strike="noStrike" cap="none" normalizeH="0" dirty="0" smtClean="0">
                <a:ln>
                  <a:noFill/>
                </a:ln>
                <a:solidFill>
                  <a:schemeClr val="tx1"/>
                </a:solidFill>
                <a:effectLst/>
                <a:latin typeface="Verdana" pitchFamily="34" charset="0"/>
                <a:ea typeface="MS Mincho" pitchFamily="49" charset="-128"/>
                <a:cs typeface="Arial" pitchFamily="34" charset="0"/>
              </a:rPr>
              <a:t> mois : NATURE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5400" b="0" i="1" u="none" strike="noStrike" cap="none" normalizeH="0" dirty="0" smtClean="0">
              <a:ln>
                <a:noFill/>
              </a:ln>
              <a:solidFill>
                <a:schemeClr val="tx1"/>
              </a:solidFill>
              <a:effectLst/>
              <a:latin typeface="Verdana"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800" b="0" i="1" u="none" strike="noStrike" cap="none" normalizeH="0" baseline="0" dirty="0" smtClean="0">
              <a:ln>
                <a:noFill/>
              </a:ln>
              <a:solidFill>
                <a:schemeClr val="tx1"/>
              </a:solidFill>
              <a:effectLst/>
              <a:latin typeface="Verdana"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5929322" y="2071678"/>
            <a:ext cx="2714644" cy="369332"/>
          </a:xfrm>
          <a:prstGeom prst="rect">
            <a:avLst/>
          </a:prstGeom>
          <a:noFill/>
        </p:spPr>
        <p:txBody>
          <a:bodyPr wrap="square" rtlCol="0">
            <a:spAutoFit/>
          </a:bodyPr>
          <a:lstStyle/>
          <a:p>
            <a:endParaRPr lang="fr-FR" dirty="0"/>
          </a:p>
        </p:txBody>
      </p:sp>
      <p:sp>
        <p:nvSpPr>
          <p:cNvPr id="21506" name="AutoShape 2" descr="Résultat de recherche d'images pour &quot;dis moi nature éclat 53&quot;"/>
          <p:cNvSpPr>
            <a:spLocks noChangeAspect="1" noChangeArrowheads="1"/>
          </p:cNvSpPr>
          <p:nvPr/>
        </p:nvSpPr>
        <p:spPr bwMode="auto">
          <a:xfrm>
            <a:off x="155575" y="-411163"/>
            <a:ext cx="1181100" cy="8572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08" name="AutoShape 4" descr="Résultat de recherche d'images pour &quot;dis moi nature éclat 53&quot;"/>
          <p:cNvSpPr>
            <a:spLocks noChangeAspect="1" noChangeArrowheads="1"/>
          </p:cNvSpPr>
          <p:nvPr/>
        </p:nvSpPr>
        <p:spPr bwMode="auto">
          <a:xfrm>
            <a:off x="155575" y="-411163"/>
            <a:ext cx="1181100" cy="8572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Image 11" descr="index.jpg"/>
          <p:cNvPicPr>
            <a:picLocks noChangeAspect="1"/>
          </p:cNvPicPr>
          <p:nvPr/>
        </p:nvPicPr>
        <p:blipFill>
          <a:blip r:embed="rId4"/>
          <a:stretch>
            <a:fillRect/>
          </a:stretch>
        </p:blipFill>
        <p:spPr>
          <a:xfrm>
            <a:off x="2214546" y="3357562"/>
            <a:ext cx="4035449" cy="29289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a:bodyPr>
          <a:lstStyle/>
          <a:p>
            <a:r>
              <a:rPr lang="fr-FR" sz="2000" dirty="0" smtClean="0"/>
              <a:t/>
            </a:r>
            <a:br>
              <a:rPr lang="fr-FR" sz="2000" dirty="0" smtClean="0"/>
            </a:br>
            <a:r>
              <a:rPr lang="fr-FR" sz="6000" b="1" dirty="0" smtClean="0"/>
              <a:t>A vos agendas !</a:t>
            </a:r>
            <a:r>
              <a:rPr lang="fr-FR" sz="6000" dirty="0"/>
              <a:t/>
            </a:r>
            <a:br>
              <a:rPr lang="fr-FR" sz="6000" dirty="0"/>
            </a:br>
            <a:r>
              <a:rPr lang="fr-FR" sz="2000" dirty="0"/>
              <a:t/>
            </a:r>
            <a:br>
              <a:rPr lang="fr-FR" sz="2000" dirty="0"/>
            </a:b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8" name="Image 7" descr="indexagenda.jpg"/>
          <p:cNvPicPr>
            <a:picLocks noChangeAspect="1"/>
          </p:cNvPicPr>
          <p:nvPr/>
        </p:nvPicPr>
        <p:blipFill>
          <a:blip r:embed="rId4"/>
          <a:stretch>
            <a:fillRect/>
          </a:stretch>
        </p:blipFill>
        <p:spPr>
          <a:xfrm>
            <a:off x="3071802" y="3071810"/>
            <a:ext cx="3228983" cy="33911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fontScale="90000"/>
          </a:bodyPr>
          <a:lstStyle/>
          <a:p>
            <a:pPr lvl="0" algn="l">
              <a:spcBef>
                <a:spcPts val="0"/>
              </a:spcBef>
              <a:defRPr/>
            </a:pPr>
            <a:r>
              <a:rPr lang="fr-FR" sz="2000" dirty="0"/>
              <a:t> </a:t>
            </a:r>
            <a:r>
              <a:rPr lang="fr-FR" sz="2000" dirty="0" smtClean="0"/>
              <a:t/>
            </a:r>
            <a:br>
              <a:rPr lang="fr-FR" sz="2000" dirty="0" smtClean="0"/>
            </a:br>
            <a:r>
              <a:rPr lang="fr-FR" sz="2000" dirty="0" smtClean="0"/>
              <a:t> </a:t>
            </a:r>
            <a:r>
              <a:rPr lang="fr-FR" sz="2200" dirty="0" smtClean="0">
                <a:sym typeface="Wingdings"/>
              </a:rPr>
              <a:t> </a:t>
            </a:r>
            <a:r>
              <a:rPr lang="fr-FR" sz="2200" b="1" i="1" u="sng" dirty="0"/>
              <a:t>Dimanche 30 septembre </a:t>
            </a:r>
            <a:r>
              <a:rPr lang="fr-FR" sz="2200" dirty="0"/>
              <a:t>: </a:t>
            </a:r>
            <a:r>
              <a:rPr lang="fr-FR" sz="2200" dirty="0" smtClean="0"/>
              <a:t>	Messe </a:t>
            </a:r>
            <a:r>
              <a:rPr lang="fr-FR" sz="2200" dirty="0"/>
              <a:t>de rentrée – Dimanche en </a:t>
            </a:r>
            <a:r>
              <a:rPr lang="fr-FR" sz="2200" dirty="0" smtClean="0"/>
              <a:t>famille</a:t>
            </a:r>
            <a:br>
              <a:rPr lang="fr-FR" sz="2200" dirty="0" smtClean="0"/>
            </a:br>
            <a:r>
              <a:rPr lang="fr-FR" sz="2200" dirty="0"/>
              <a:t> </a:t>
            </a:r>
            <a:r>
              <a:rPr lang="fr-FR" sz="2200" dirty="0">
                <a:sym typeface="Wingdings"/>
              </a:rPr>
              <a:t> </a:t>
            </a:r>
            <a:r>
              <a:rPr lang="fr-FR" sz="2200" b="1" i="1" u="sng" dirty="0" smtClean="0"/>
              <a:t>Vendredi 12 octobre </a:t>
            </a:r>
            <a:r>
              <a:rPr lang="fr-FR" sz="2200" dirty="0"/>
              <a:t>: </a:t>
            </a:r>
            <a:r>
              <a:rPr lang="fr-FR" sz="2200" dirty="0" smtClean="0"/>
              <a:t>		Photos </a:t>
            </a:r>
            <a:r>
              <a:rPr lang="fr-FR" sz="2200" dirty="0"/>
              <a:t>scolaires</a:t>
            </a:r>
            <a:br>
              <a:rPr lang="fr-FR" sz="2200" dirty="0"/>
            </a:br>
            <a:r>
              <a:rPr lang="fr-FR" sz="2200" dirty="0"/>
              <a:t> </a:t>
            </a:r>
            <a:r>
              <a:rPr lang="fr-FR" sz="2200" dirty="0">
                <a:sym typeface="Wingdings"/>
              </a:rPr>
              <a:t> </a:t>
            </a:r>
            <a:r>
              <a:rPr lang="fr-FR" sz="2200" b="1" i="1" u="sng" dirty="0" smtClean="0"/>
              <a:t>Vendredi </a:t>
            </a:r>
            <a:r>
              <a:rPr lang="fr-FR" sz="2200" b="1" i="1" u="sng" dirty="0"/>
              <a:t>19 octobre </a:t>
            </a:r>
            <a:r>
              <a:rPr lang="fr-FR" sz="2200" dirty="0"/>
              <a:t>: </a:t>
            </a:r>
            <a:r>
              <a:rPr lang="fr-FR" sz="2200" dirty="0" smtClean="0"/>
              <a:t>		Cross </a:t>
            </a:r>
            <a:r>
              <a:rPr lang="fr-FR" sz="2200" dirty="0"/>
              <a:t>du collège St Joseph (CM)</a:t>
            </a:r>
            <a:br>
              <a:rPr lang="fr-FR" sz="2200" dirty="0"/>
            </a:br>
            <a:r>
              <a:rPr lang="fr-FR" sz="2200" dirty="0">
                <a:solidFill>
                  <a:srgbClr val="FF0000"/>
                </a:solidFill>
                <a:sym typeface="Wingdings"/>
              </a:rPr>
              <a:t> </a:t>
            </a:r>
            <a:r>
              <a:rPr lang="fr-FR" sz="2200" b="1" i="1" u="sng" dirty="0">
                <a:solidFill>
                  <a:srgbClr val="FF0000"/>
                </a:solidFill>
              </a:rPr>
              <a:t> Vendredi 9 novembre </a:t>
            </a:r>
            <a:r>
              <a:rPr lang="fr-FR" sz="2200" dirty="0">
                <a:solidFill>
                  <a:srgbClr val="FF0000"/>
                </a:solidFill>
              </a:rPr>
              <a:t>: </a:t>
            </a:r>
            <a:r>
              <a:rPr lang="fr-FR" sz="2200" dirty="0" smtClean="0">
                <a:solidFill>
                  <a:srgbClr val="FF0000"/>
                </a:solidFill>
              </a:rPr>
              <a:t>	</a:t>
            </a:r>
            <a:r>
              <a:rPr lang="fr-FR" sz="2200" dirty="0" smtClean="0"/>
              <a:t>	</a:t>
            </a:r>
            <a:r>
              <a:rPr lang="fr-FR" sz="2200" b="1" dirty="0" smtClean="0">
                <a:solidFill>
                  <a:srgbClr val="FF0000"/>
                </a:solidFill>
              </a:rPr>
              <a:t>Journée </a:t>
            </a:r>
            <a:r>
              <a:rPr lang="fr-FR" sz="2200" b="1" dirty="0">
                <a:solidFill>
                  <a:srgbClr val="FF0000"/>
                </a:solidFill>
              </a:rPr>
              <a:t>pédagogique (pas d’école) </a:t>
            </a:r>
            <a:r>
              <a:rPr lang="fr-FR" sz="2200" dirty="0" smtClean="0"/>
              <a:t/>
            </a:r>
            <a:br>
              <a:rPr lang="fr-FR" sz="2200" dirty="0" smtClean="0"/>
            </a:br>
            <a:r>
              <a:rPr lang="fr-FR" sz="2200" b="1" i="1" dirty="0"/>
              <a:t> </a:t>
            </a:r>
            <a:r>
              <a:rPr lang="fr-FR" sz="2200" dirty="0" smtClean="0">
                <a:sym typeface="Wingdings"/>
              </a:rPr>
              <a:t> </a:t>
            </a:r>
            <a:r>
              <a:rPr lang="fr-FR" sz="2200" b="1" i="1" u="sng" dirty="0" smtClean="0"/>
              <a:t>Vendredi  </a:t>
            </a:r>
            <a:r>
              <a:rPr lang="fr-FR" sz="2200" b="1" i="1" u="sng" dirty="0"/>
              <a:t>29 mars </a:t>
            </a:r>
            <a:r>
              <a:rPr lang="fr-FR" sz="2200" dirty="0"/>
              <a:t>: </a:t>
            </a:r>
            <a:r>
              <a:rPr lang="fr-FR" sz="2200" dirty="0" smtClean="0"/>
              <a:t>		Journée </a:t>
            </a:r>
            <a:r>
              <a:rPr lang="fr-FR" sz="2200" dirty="0"/>
              <a:t>solidarité du secteur (CP à CM2) </a:t>
            </a:r>
            <a:r>
              <a:rPr lang="fr-FR" sz="2200" dirty="0" smtClean="0"/>
              <a:t/>
            </a:r>
            <a:br>
              <a:rPr lang="fr-FR" sz="2200" dirty="0" smtClean="0"/>
            </a:br>
            <a:r>
              <a:rPr lang="fr-FR" sz="2200" dirty="0">
                <a:sym typeface="Wingdings"/>
              </a:rPr>
              <a:t> </a:t>
            </a:r>
            <a:r>
              <a:rPr lang="fr-FR" sz="2200" b="1" i="1" u="sng" dirty="0" smtClean="0"/>
              <a:t> </a:t>
            </a:r>
            <a:r>
              <a:rPr lang="fr-FR" sz="2200" b="1" i="1" u="sng" dirty="0"/>
              <a:t>Vendredi 24 mai </a:t>
            </a:r>
            <a:r>
              <a:rPr lang="fr-FR" sz="2200" dirty="0"/>
              <a:t>: </a:t>
            </a:r>
            <a:r>
              <a:rPr lang="fr-FR" sz="2200" dirty="0" smtClean="0"/>
              <a:t>		Journée </a:t>
            </a:r>
            <a:r>
              <a:rPr lang="fr-FR" sz="2200" dirty="0"/>
              <a:t>sport du secteur (maternelle) </a:t>
            </a:r>
            <a:r>
              <a:rPr lang="fr-FR" sz="2800" dirty="0" smtClean="0"/>
              <a:t/>
            </a:r>
            <a:br>
              <a:rPr lang="fr-FR" sz="2800" dirty="0" smtClean="0"/>
            </a:br>
            <a:r>
              <a:rPr lang="fr-FR" sz="2800" dirty="0" smtClean="0"/>
              <a:t/>
            </a:r>
            <a:br>
              <a:rPr lang="fr-FR" sz="2800" dirty="0" smtClean="0"/>
            </a:br>
            <a:r>
              <a:rPr lang="fr-FR" sz="2800" dirty="0" smtClean="0"/>
              <a:t>		</a:t>
            </a:r>
            <a:r>
              <a:rPr lang="fr-FR" sz="2800" i="1" u="sng" dirty="0" smtClean="0"/>
              <a:t>Les associations organisent :</a:t>
            </a:r>
            <a:r>
              <a:rPr lang="fr-FR" sz="2800" dirty="0" smtClean="0"/>
              <a:t/>
            </a:r>
            <a:br>
              <a:rPr lang="fr-FR" sz="2800" dirty="0" smtClean="0"/>
            </a:br>
            <a:r>
              <a:rPr lang="fr-FR" sz="2000" dirty="0"/>
              <a:t/>
            </a:r>
            <a:br>
              <a:rPr lang="fr-FR" sz="2000" dirty="0"/>
            </a:br>
            <a:r>
              <a:rPr lang="fr-FR" sz="2000" dirty="0" smtClean="0">
                <a:sym typeface="Wingdings"/>
              </a:rPr>
              <a:t></a:t>
            </a:r>
            <a:r>
              <a:rPr lang="fr-FR" sz="2000" dirty="0" smtClean="0"/>
              <a:t> </a:t>
            </a:r>
            <a:r>
              <a:rPr lang="fr-FR" sz="2000" b="1" u="sng" dirty="0" smtClean="0"/>
              <a:t>Les Automnales</a:t>
            </a:r>
            <a:r>
              <a:rPr lang="fr-FR" sz="2000" dirty="0"/>
              <a:t> :	</a:t>
            </a:r>
            <a:r>
              <a:rPr lang="fr-FR" sz="2000" dirty="0" smtClean="0"/>
              <a:t>	samedi  20 octobre </a:t>
            </a:r>
            <a:r>
              <a:rPr lang="fr-FR" sz="2000" dirty="0"/>
              <a:t>2018 </a:t>
            </a:r>
            <a:r>
              <a:rPr lang="fr-FR" sz="2000" dirty="0" smtClean="0"/>
              <a:t/>
            </a:r>
            <a:br>
              <a:rPr lang="fr-FR" sz="2000" dirty="0" smtClean="0"/>
            </a:br>
            <a:r>
              <a:rPr lang="fr-FR" sz="2000" dirty="0" smtClean="0">
                <a:sym typeface="Wingdings"/>
              </a:rPr>
              <a:t></a:t>
            </a:r>
            <a:r>
              <a:rPr lang="fr-FR" sz="2000" dirty="0" smtClean="0"/>
              <a:t> </a:t>
            </a:r>
            <a:r>
              <a:rPr lang="fr-FR" sz="2000" b="1" u="sng" dirty="0"/>
              <a:t>Arbre de Noël</a:t>
            </a:r>
            <a:r>
              <a:rPr lang="fr-FR" sz="2000" dirty="0"/>
              <a:t> :		vendredi  21 décembre 2018</a:t>
            </a:r>
            <a:br>
              <a:rPr lang="fr-FR" sz="2000" dirty="0"/>
            </a:br>
            <a:r>
              <a:rPr lang="fr-FR" sz="2000" dirty="0">
                <a:sym typeface="Wingdings"/>
              </a:rPr>
              <a:t></a:t>
            </a:r>
            <a:r>
              <a:rPr lang="fr-FR" sz="2000" dirty="0"/>
              <a:t> </a:t>
            </a:r>
            <a:r>
              <a:rPr lang="fr-FR" sz="2000" b="1" u="sng" dirty="0"/>
              <a:t>Soirée familiale</a:t>
            </a:r>
            <a:r>
              <a:rPr lang="fr-FR" sz="2000" dirty="0"/>
              <a:t> : 		samedi 16 mars 2019</a:t>
            </a:r>
            <a:br>
              <a:rPr lang="fr-FR" sz="2000" dirty="0"/>
            </a:br>
            <a:r>
              <a:rPr lang="fr-FR" sz="2000" dirty="0">
                <a:sym typeface="Wingdings"/>
              </a:rPr>
              <a:t></a:t>
            </a:r>
            <a:r>
              <a:rPr lang="fr-FR" sz="2000" dirty="0"/>
              <a:t> </a:t>
            </a:r>
            <a:r>
              <a:rPr lang="fr-FR" sz="2000" b="1" u="sng" dirty="0"/>
              <a:t>Portes ouvertes</a:t>
            </a:r>
            <a:r>
              <a:rPr lang="fr-FR" sz="2000" dirty="0"/>
              <a:t> : 	samedi 23 mars 2019 </a:t>
            </a:r>
            <a:r>
              <a:rPr lang="fr-FR" sz="2000" dirty="0" smtClean="0"/>
              <a:t/>
            </a:r>
            <a:br>
              <a:rPr lang="fr-FR" sz="2000" dirty="0" smtClean="0"/>
            </a:br>
            <a:r>
              <a:rPr lang="fr-FR" sz="2000" dirty="0" smtClean="0">
                <a:sym typeface="Wingdings"/>
              </a:rPr>
              <a:t></a:t>
            </a:r>
            <a:r>
              <a:rPr lang="fr-FR" sz="2000" dirty="0" smtClean="0"/>
              <a:t> </a:t>
            </a:r>
            <a:r>
              <a:rPr lang="fr-FR" sz="2000" b="1" u="sng" dirty="0"/>
              <a:t>Kermesse</a:t>
            </a:r>
            <a:r>
              <a:rPr lang="fr-FR" sz="2000" dirty="0"/>
              <a:t> : 		dimanche 23 juin 2019 </a:t>
            </a:r>
            <a:br>
              <a:rPr lang="fr-FR" sz="2000" dirty="0"/>
            </a:br>
            <a:r>
              <a:rPr lang="fr-FR" sz="2000" dirty="0"/>
              <a:t> </a:t>
            </a:r>
            <a:br>
              <a:rPr lang="fr-FR" sz="2000" dirty="0"/>
            </a:br>
            <a:r>
              <a:rPr lang="fr-FR" sz="2000" dirty="0"/>
              <a:t> </a:t>
            </a:r>
            <a:br>
              <a:rPr lang="fr-FR" sz="2000" dirty="0"/>
            </a:br>
            <a:r>
              <a:rPr lang="fr-FR" sz="2000" dirty="0"/>
              <a:t> </a:t>
            </a:r>
            <a:br>
              <a:rPr lang="fr-FR" sz="2000" dirty="0"/>
            </a:br>
            <a:r>
              <a:rPr lang="fr-FR" sz="6000" dirty="0"/>
              <a:t/>
            </a:r>
            <a:br>
              <a:rPr lang="fr-FR" sz="6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fontScale="90000"/>
          </a:bodyPr>
          <a:lstStyle/>
          <a:p>
            <a:pPr algn="l"/>
            <a:r>
              <a:rPr lang="fr-FR" sz="2000" dirty="0"/>
              <a:t> </a:t>
            </a:r>
            <a:br>
              <a:rPr lang="fr-FR" sz="2000" dirty="0"/>
            </a:br>
            <a:r>
              <a:rPr lang="fr-FR" sz="2000" dirty="0" smtClean="0"/>
              <a:t/>
            </a:r>
            <a:br>
              <a:rPr lang="fr-FR" sz="2000" dirty="0" smtClean="0"/>
            </a:br>
            <a:r>
              <a:rPr lang="fr-FR" sz="2800" dirty="0" smtClean="0">
                <a:sym typeface="Wingdings"/>
              </a:rPr>
              <a:t> </a:t>
            </a:r>
            <a:r>
              <a:rPr lang="fr-FR" sz="2800" b="1" u="sng" dirty="0" smtClean="0"/>
              <a:t> </a:t>
            </a:r>
            <a:r>
              <a:rPr lang="fr-FR" sz="4000" b="1" u="sng" dirty="0" smtClean="0"/>
              <a:t>Classe découverte</a:t>
            </a:r>
            <a:r>
              <a:rPr lang="fr-FR" sz="4000" dirty="0" smtClean="0"/>
              <a:t> : </a:t>
            </a:r>
            <a:r>
              <a:rPr lang="fr-FR" sz="2800" dirty="0" smtClean="0"/>
              <a:t>		</a:t>
            </a:r>
            <a:br>
              <a:rPr lang="fr-FR" sz="2800" dirty="0" smtClean="0"/>
            </a:br>
            <a:r>
              <a:rPr lang="fr-FR" sz="2800" dirty="0"/>
              <a:t/>
            </a:r>
            <a:br>
              <a:rPr lang="fr-FR" sz="2800" dirty="0"/>
            </a:br>
            <a:r>
              <a:rPr lang="fr-FR" sz="4000" i="1" dirty="0" smtClean="0"/>
              <a:t>Du lundi 3 juin au vendredi 7 juin 2019</a:t>
            </a:r>
            <a:r>
              <a:rPr lang="fr-FR" sz="4000" dirty="0" smtClean="0"/>
              <a:t/>
            </a:r>
            <a:br>
              <a:rPr lang="fr-FR" sz="4000" dirty="0" smtClean="0"/>
            </a:br>
            <a:r>
              <a:rPr lang="fr-FR" sz="4000" dirty="0" smtClean="0"/>
              <a:t>Classe de Madame </a:t>
            </a:r>
            <a:r>
              <a:rPr lang="fr-FR" sz="4000" dirty="0" err="1" smtClean="0"/>
              <a:t>Lagrée</a:t>
            </a:r>
            <a:r>
              <a:rPr lang="fr-FR" sz="4000" dirty="0" smtClean="0"/>
              <a:t/>
            </a:r>
            <a:br>
              <a:rPr lang="fr-FR" sz="4000" dirty="0" smtClean="0"/>
            </a:br>
            <a:r>
              <a:rPr lang="fr-FR" sz="4000" dirty="0" smtClean="0"/>
              <a:t>CE2-CM1-CM2</a:t>
            </a:r>
            <a:br>
              <a:rPr lang="fr-FR" sz="4000" dirty="0" smtClean="0"/>
            </a:br>
            <a:r>
              <a:rPr lang="fr-FR" sz="4000" dirty="0"/>
              <a:t/>
            </a:r>
            <a:br>
              <a:rPr lang="fr-FR" sz="4000" dirty="0"/>
            </a:br>
            <a:r>
              <a:rPr lang="fr-FR" sz="4000" dirty="0" smtClean="0">
                <a:latin typeface="Cooper Black" pitchFamily="18" charset="0"/>
              </a:rPr>
              <a:t>La </a:t>
            </a:r>
            <a:r>
              <a:rPr lang="fr-FR" sz="4000" dirty="0" err="1" smtClean="0">
                <a:latin typeface="Cooper Black" pitchFamily="18" charset="0"/>
              </a:rPr>
              <a:t>Bourboule</a:t>
            </a:r>
            <a:r>
              <a:rPr lang="fr-FR" sz="4000" dirty="0" smtClean="0">
                <a:latin typeface="Cooper Black" pitchFamily="18" charset="0"/>
              </a:rPr>
              <a:t> !</a:t>
            </a:r>
            <a:r>
              <a:rPr lang="fr-FR" sz="4000" dirty="0" smtClean="0"/>
              <a:t/>
            </a:r>
            <a:br>
              <a:rPr lang="fr-FR" sz="4000" dirty="0" smtClean="0"/>
            </a:br>
            <a:r>
              <a:rPr lang="fr-FR" sz="8000" dirty="0" smtClean="0">
                <a:sym typeface="Wingdings"/>
              </a:rPr>
              <a:t> </a:t>
            </a:r>
            <a:r>
              <a:rPr lang="fr-FR" sz="6000" dirty="0"/>
              <a:t/>
            </a:r>
            <a:br>
              <a:rPr lang="fr-FR" sz="6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8" name="Image 7" descr="indexvolcan.jpg"/>
          <p:cNvPicPr>
            <a:picLocks noChangeAspect="1"/>
          </p:cNvPicPr>
          <p:nvPr/>
        </p:nvPicPr>
        <p:blipFill>
          <a:blip r:embed="rId4"/>
          <a:stretch>
            <a:fillRect/>
          </a:stretch>
        </p:blipFill>
        <p:spPr>
          <a:xfrm>
            <a:off x="4429124" y="4500570"/>
            <a:ext cx="3286148" cy="21867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a:bodyPr>
          <a:lstStyle/>
          <a:p>
            <a:r>
              <a:rPr lang="fr-FR" sz="2000" dirty="0"/>
              <a:t> </a:t>
            </a:r>
            <a:br>
              <a:rPr lang="fr-FR" sz="2000" dirty="0"/>
            </a:br>
            <a:r>
              <a:rPr lang="fr-FR" sz="7200" b="1" i="1" dirty="0" smtClean="0">
                <a:solidFill>
                  <a:schemeClr val="tx1"/>
                </a:solidFill>
              </a:rPr>
              <a:t>ZOOM </a:t>
            </a:r>
            <a:r>
              <a:rPr lang="fr-FR" sz="7200" b="1" i="1" dirty="0" smtClean="0">
                <a:solidFill>
                  <a:schemeClr val="tx1"/>
                </a:solidFill>
              </a:rPr>
              <a:t>sur… </a:t>
            </a:r>
            <a:r>
              <a:rPr lang="fr-FR" sz="2000" dirty="0"/>
              <a:t/>
            </a:r>
            <a:br>
              <a:rPr lang="fr-FR" sz="2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8" name="Image 7" descr="indexloupe.png"/>
          <p:cNvPicPr>
            <a:picLocks noChangeAspect="1"/>
          </p:cNvPicPr>
          <p:nvPr/>
        </p:nvPicPr>
        <p:blipFill>
          <a:blip r:embed="rId4"/>
          <a:stretch>
            <a:fillRect/>
          </a:stretch>
        </p:blipFill>
        <p:spPr>
          <a:xfrm>
            <a:off x="3214678" y="3500438"/>
            <a:ext cx="2524125" cy="18097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fontScale="90000"/>
          </a:bodyPr>
          <a:lstStyle/>
          <a:p>
            <a:r>
              <a:rPr lang="fr-FR" sz="6000" b="1" i="1" u="sng" dirty="0" smtClean="0">
                <a:solidFill>
                  <a:schemeClr val="tx1"/>
                </a:solidFill>
              </a:rPr>
              <a:t>Le </a:t>
            </a:r>
            <a:r>
              <a:rPr lang="fr-FR" sz="6000" b="1" i="1" u="sng" dirty="0" smtClean="0">
                <a:solidFill>
                  <a:schemeClr val="tx1"/>
                </a:solidFill>
              </a:rPr>
              <a:t>conseil d’établissement :</a:t>
            </a:r>
            <a:r>
              <a:rPr lang="fr-FR" sz="7200" b="1" i="1" u="sng" dirty="0" smtClean="0">
                <a:solidFill>
                  <a:schemeClr val="tx1"/>
                </a:solidFill>
              </a:rPr>
              <a:t/>
            </a:r>
            <a:br>
              <a:rPr lang="fr-FR" sz="7200" b="1" i="1" u="sng" dirty="0" smtClean="0">
                <a:solidFill>
                  <a:schemeClr val="tx1"/>
                </a:solidFill>
              </a:rPr>
            </a:br>
            <a:r>
              <a:rPr lang="fr-FR" sz="8000" i="1" dirty="0" smtClean="0">
                <a:solidFill>
                  <a:schemeClr val="tx1"/>
                </a:solidFill>
              </a:rPr>
              <a:t>Pourquoi pas vous ?</a:t>
            </a:r>
            <a:r>
              <a:rPr lang="fr-FR" sz="9600" i="1" dirty="0" smtClean="0">
                <a:solidFill>
                  <a:schemeClr val="tx1"/>
                </a:solidFill>
              </a:rPr>
              <a:t/>
            </a:r>
            <a:br>
              <a:rPr lang="fr-FR" sz="9600" i="1" dirty="0" smtClean="0">
                <a:solidFill>
                  <a:schemeClr val="tx1"/>
                </a:solidFill>
              </a:rPr>
            </a:br>
            <a:r>
              <a:rPr lang="fr-FR" sz="2000" dirty="0"/>
              <a:t/>
            </a:r>
            <a:br>
              <a:rPr lang="fr-FR" sz="2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8" name="Image 7" descr="indexconseil2.jpg"/>
          <p:cNvPicPr>
            <a:picLocks noChangeAspect="1"/>
          </p:cNvPicPr>
          <p:nvPr/>
        </p:nvPicPr>
        <p:blipFill>
          <a:blip r:embed="rId4"/>
          <a:stretch>
            <a:fillRect/>
          </a:stretch>
        </p:blipFill>
        <p:spPr>
          <a:xfrm>
            <a:off x="2786050" y="3786190"/>
            <a:ext cx="3429024" cy="25585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27088" y="404813"/>
            <a:ext cx="3311525" cy="611187"/>
          </a:xfrm>
        </p:spPr>
        <p:txBody>
          <a:bodyPr/>
          <a:lstStyle/>
          <a:p>
            <a:r>
              <a:rPr lang="fr-FR" sz="3200" b="1" u="sng" dirty="0"/>
              <a:t>Définition :</a:t>
            </a:r>
          </a:p>
        </p:txBody>
      </p:sp>
      <p:sp>
        <p:nvSpPr>
          <p:cNvPr id="63491" name="Rectangle 3"/>
          <p:cNvSpPr>
            <a:spLocks noGrp="1" noChangeArrowheads="1"/>
          </p:cNvSpPr>
          <p:nvPr>
            <p:ph idx="1"/>
          </p:nvPr>
        </p:nvSpPr>
        <p:spPr>
          <a:xfrm>
            <a:off x="539750" y="1196975"/>
            <a:ext cx="7840663" cy="4537075"/>
          </a:xfrm>
        </p:spPr>
        <p:txBody>
          <a:bodyPr/>
          <a:lstStyle/>
          <a:p>
            <a:pPr>
              <a:lnSpc>
                <a:spcPct val="80000"/>
              </a:lnSpc>
              <a:buFontTx/>
              <a:buBlip>
                <a:blip r:embed="rId2"/>
              </a:buBlip>
            </a:pPr>
            <a:r>
              <a:rPr lang="fr-FR" sz="2400"/>
              <a:t>Il réunit les composantes de la Communauté éducative, sous la responsabilité du Chef d’Etablissement. </a:t>
            </a:r>
            <a:r>
              <a:rPr lang="fr-FR" sz="1400"/>
              <a:t> </a:t>
            </a:r>
          </a:p>
          <a:p>
            <a:pPr>
              <a:lnSpc>
                <a:spcPct val="80000"/>
              </a:lnSpc>
              <a:buFontTx/>
              <a:buNone/>
            </a:pPr>
            <a:endParaRPr lang="fr-FR" sz="1400"/>
          </a:p>
          <a:p>
            <a:pPr>
              <a:lnSpc>
                <a:spcPct val="80000"/>
              </a:lnSpc>
              <a:buFontTx/>
              <a:buBlip>
                <a:blip r:embed="rId2"/>
              </a:buBlip>
            </a:pPr>
            <a:r>
              <a:rPr lang="fr-FR" sz="2400"/>
              <a:t>Il favorise l’élaboration ou la relecture du projet éducatif.</a:t>
            </a:r>
          </a:p>
          <a:p>
            <a:pPr>
              <a:lnSpc>
                <a:spcPct val="80000"/>
              </a:lnSpc>
              <a:buFontTx/>
              <a:buNone/>
            </a:pPr>
            <a:endParaRPr lang="fr-FR" sz="2400"/>
          </a:p>
          <a:p>
            <a:pPr>
              <a:lnSpc>
                <a:spcPct val="80000"/>
              </a:lnSpc>
              <a:buFontTx/>
              <a:buBlip>
                <a:blip r:embed="rId2"/>
              </a:buBlip>
            </a:pPr>
            <a:r>
              <a:rPr lang="fr-FR" sz="2400"/>
              <a:t>Il est un lieu de débats.  </a:t>
            </a:r>
          </a:p>
          <a:p>
            <a:pPr>
              <a:lnSpc>
                <a:spcPct val="80000"/>
              </a:lnSpc>
              <a:buFontTx/>
              <a:buNone/>
            </a:pPr>
            <a:endParaRPr lang="fr-FR" sz="2400"/>
          </a:p>
          <a:p>
            <a:pPr>
              <a:lnSpc>
                <a:spcPct val="80000"/>
              </a:lnSpc>
              <a:buFontTx/>
              <a:buBlip>
                <a:blip r:embed="rId2"/>
              </a:buBlip>
            </a:pPr>
            <a:r>
              <a:rPr lang="fr-FR" sz="2400"/>
              <a:t>Il n’est pas un lieu de décision.</a:t>
            </a:r>
          </a:p>
          <a:p>
            <a:pPr>
              <a:lnSpc>
                <a:spcPct val="80000"/>
              </a:lnSpc>
              <a:buFontTx/>
              <a:buNone/>
            </a:pPr>
            <a:endParaRPr lang="fr-FR" sz="2400"/>
          </a:p>
          <a:p>
            <a:pPr>
              <a:lnSpc>
                <a:spcPct val="80000"/>
              </a:lnSpc>
              <a:buFontTx/>
              <a:buBlip>
                <a:blip r:embed="rId2"/>
              </a:buBlip>
            </a:pPr>
            <a:r>
              <a:rPr lang="fr-FR" sz="2400"/>
              <a:t>Il prend en compte, dans l’organisation et </a:t>
            </a:r>
          </a:p>
          <a:p>
            <a:pPr>
              <a:lnSpc>
                <a:spcPct val="80000"/>
              </a:lnSpc>
              <a:buFontTx/>
              <a:buNone/>
            </a:pPr>
            <a:r>
              <a:rPr lang="fr-FR" sz="2400"/>
              <a:t>	 le contenu,  les réalités de l’école.</a:t>
            </a:r>
          </a:p>
          <a:p>
            <a:pPr>
              <a:lnSpc>
                <a:spcPct val="90000"/>
              </a:lnSpc>
            </a:pPr>
            <a:endParaRPr lang="fr-FR" sz="2800"/>
          </a:p>
        </p:txBody>
      </p:sp>
      <p:pic>
        <p:nvPicPr>
          <p:cNvPr id="4" name="Image 3" descr="logoec53.jpg"/>
          <p:cNvPicPr>
            <a:picLocks noChangeAspect="1"/>
          </p:cNvPicPr>
          <p:nvPr/>
        </p:nvPicPr>
        <p:blipFill>
          <a:blip r:embed="rId3"/>
          <a:stretch>
            <a:fillRect/>
          </a:stretch>
        </p:blipFill>
        <p:spPr>
          <a:xfrm>
            <a:off x="6357950" y="4786322"/>
            <a:ext cx="2222514" cy="150019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68313" y="549275"/>
            <a:ext cx="7775575" cy="5111750"/>
          </a:xfrm>
        </p:spPr>
        <p:txBody>
          <a:bodyPr/>
          <a:lstStyle/>
          <a:p>
            <a:pPr>
              <a:lnSpc>
                <a:spcPct val="90000"/>
              </a:lnSpc>
              <a:buFontTx/>
              <a:buNone/>
            </a:pPr>
            <a:r>
              <a:rPr lang="fr-FR" sz="3600" b="1" u="sng" dirty="0" smtClean="0"/>
              <a:t>Ses objectifs :</a:t>
            </a:r>
          </a:p>
          <a:p>
            <a:pPr>
              <a:lnSpc>
                <a:spcPct val="90000"/>
              </a:lnSpc>
              <a:buFontTx/>
              <a:buNone/>
            </a:pPr>
            <a:endParaRPr lang="fr-FR" sz="2000" b="1" u="sng" dirty="0"/>
          </a:p>
          <a:p>
            <a:pPr>
              <a:lnSpc>
                <a:spcPct val="90000"/>
              </a:lnSpc>
              <a:buFont typeface="Wingdings" pitchFamily="2" charset="2"/>
              <a:buBlip>
                <a:blip r:embed="rId2"/>
              </a:buBlip>
            </a:pPr>
            <a:r>
              <a:rPr lang="fr-FR" sz="2800" dirty="0"/>
              <a:t>Créer, maintenir, </a:t>
            </a:r>
            <a:r>
              <a:rPr lang="fr-FR" sz="2800" b="1" dirty="0"/>
              <a:t>développer l’unité</a:t>
            </a:r>
            <a:r>
              <a:rPr lang="fr-FR" sz="2800" dirty="0"/>
              <a:t> éducative de l’école.</a:t>
            </a:r>
          </a:p>
          <a:p>
            <a:pPr>
              <a:lnSpc>
                <a:spcPct val="90000"/>
              </a:lnSpc>
              <a:buFont typeface="Wingdings" pitchFamily="2" charset="2"/>
              <a:buNone/>
            </a:pPr>
            <a:endParaRPr lang="fr-FR" sz="2800" dirty="0"/>
          </a:p>
          <a:p>
            <a:pPr>
              <a:lnSpc>
                <a:spcPct val="90000"/>
              </a:lnSpc>
              <a:buFont typeface="Wingdings" pitchFamily="2" charset="2"/>
              <a:buBlip>
                <a:blip r:embed="rId2"/>
              </a:buBlip>
            </a:pPr>
            <a:r>
              <a:rPr lang="fr-FR" sz="2800" dirty="0"/>
              <a:t>Echanger, </a:t>
            </a:r>
            <a:r>
              <a:rPr lang="fr-FR" sz="2800" b="1" dirty="0"/>
              <a:t>partager</a:t>
            </a:r>
            <a:r>
              <a:rPr lang="fr-FR" sz="2800" dirty="0"/>
              <a:t>, confronter, pour que s’établisse une vraie concertation dans un même lieu, au même moment entre tous les partenaires.</a:t>
            </a:r>
          </a:p>
          <a:p>
            <a:pPr>
              <a:lnSpc>
                <a:spcPct val="90000"/>
              </a:lnSpc>
              <a:buFont typeface="Wingdings" pitchFamily="2" charset="2"/>
              <a:buNone/>
            </a:pPr>
            <a:endParaRPr lang="fr-FR" sz="2800" dirty="0"/>
          </a:p>
          <a:p>
            <a:pPr>
              <a:lnSpc>
                <a:spcPct val="90000"/>
              </a:lnSpc>
              <a:buFont typeface="Wingdings" pitchFamily="2" charset="2"/>
              <a:buBlip>
                <a:blip r:embed="rId2"/>
              </a:buBlip>
            </a:pPr>
            <a:r>
              <a:rPr lang="fr-FR" sz="2800" b="1" dirty="0"/>
              <a:t>Eclairer le discernement</a:t>
            </a:r>
            <a:r>
              <a:rPr lang="fr-FR" sz="2800" dirty="0"/>
              <a:t> de ceux qui ont à prendre des décisions.</a:t>
            </a:r>
          </a:p>
        </p:txBody>
      </p:sp>
      <p:pic>
        <p:nvPicPr>
          <p:cNvPr id="3" name="Image 2" descr="logoec53.jpg"/>
          <p:cNvPicPr>
            <a:picLocks noChangeAspect="1"/>
          </p:cNvPicPr>
          <p:nvPr/>
        </p:nvPicPr>
        <p:blipFill>
          <a:blip r:embed="rId3"/>
          <a:stretch>
            <a:fillRect/>
          </a:stretch>
        </p:blipFill>
        <p:spPr>
          <a:xfrm>
            <a:off x="6357950" y="4857760"/>
            <a:ext cx="2222514" cy="1500198"/>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179388" y="333375"/>
            <a:ext cx="8353425" cy="5297488"/>
          </a:xfrm>
        </p:spPr>
        <p:txBody>
          <a:bodyPr/>
          <a:lstStyle/>
          <a:p>
            <a:pPr>
              <a:lnSpc>
                <a:spcPct val="90000"/>
              </a:lnSpc>
              <a:buFont typeface="Wingdings" pitchFamily="2" charset="2"/>
              <a:buBlip>
                <a:blip r:embed="rId2"/>
              </a:buBlip>
            </a:pPr>
            <a:r>
              <a:rPr lang="fr-FR" sz="2800"/>
              <a:t>Réfléchir, sur les </a:t>
            </a:r>
            <a:r>
              <a:rPr lang="fr-FR" sz="2800" b="1"/>
              <a:t>actions éducatives</a:t>
            </a:r>
            <a:r>
              <a:rPr lang="fr-FR" sz="2800"/>
              <a:t> et les projets à conduire.</a:t>
            </a:r>
          </a:p>
          <a:p>
            <a:pPr>
              <a:lnSpc>
                <a:spcPct val="90000"/>
              </a:lnSpc>
              <a:buFont typeface="Wingdings" pitchFamily="2" charset="2"/>
              <a:buNone/>
            </a:pPr>
            <a:endParaRPr lang="fr-FR" sz="2800"/>
          </a:p>
          <a:p>
            <a:pPr>
              <a:lnSpc>
                <a:spcPct val="90000"/>
              </a:lnSpc>
              <a:buFont typeface="Wingdings" pitchFamily="2" charset="2"/>
              <a:buBlip>
                <a:blip r:embed="rId2"/>
              </a:buBlip>
            </a:pPr>
            <a:r>
              <a:rPr lang="fr-FR" sz="2800"/>
              <a:t>Suggérer des </a:t>
            </a:r>
            <a:r>
              <a:rPr lang="fr-FR" sz="2800" b="1"/>
              <a:t>moyens à mettre en œuvre</a:t>
            </a:r>
            <a:r>
              <a:rPr lang="fr-FR" sz="2800"/>
              <a:t> pour les faire aboutir.</a:t>
            </a:r>
          </a:p>
          <a:p>
            <a:pPr>
              <a:lnSpc>
                <a:spcPct val="90000"/>
              </a:lnSpc>
              <a:buFont typeface="Wingdings" pitchFamily="2" charset="2"/>
              <a:buNone/>
            </a:pPr>
            <a:endParaRPr lang="fr-FR" sz="2800"/>
          </a:p>
          <a:p>
            <a:pPr>
              <a:lnSpc>
                <a:spcPct val="90000"/>
              </a:lnSpc>
              <a:buFont typeface="Wingdings" pitchFamily="2" charset="2"/>
              <a:buBlip>
                <a:blip r:embed="rId2"/>
              </a:buBlip>
            </a:pPr>
            <a:r>
              <a:rPr lang="fr-FR" sz="2800"/>
              <a:t>S’informer sur la </a:t>
            </a:r>
            <a:r>
              <a:rPr lang="fr-FR" sz="2800" b="1"/>
              <a:t>vie quotidienne</a:t>
            </a:r>
            <a:r>
              <a:rPr lang="fr-FR" sz="2800"/>
              <a:t> de l’école et </a:t>
            </a:r>
            <a:r>
              <a:rPr lang="fr-FR" sz="2800" b="1"/>
              <a:t>l’actualité </a:t>
            </a:r>
            <a:r>
              <a:rPr lang="fr-FR" sz="2800"/>
              <a:t>des différents partenaires.</a:t>
            </a:r>
          </a:p>
          <a:p>
            <a:pPr>
              <a:lnSpc>
                <a:spcPct val="90000"/>
              </a:lnSpc>
              <a:buFont typeface="Wingdings" pitchFamily="2" charset="2"/>
              <a:buNone/>
            </a:pPr>
            <a:endParaRPr lang="fr-FR" sz="2800"/>
          </a:p>
          <a:p>
            <a:pPr>
              <a:lnSpc>
                <a:spcPct val="90000"/>
              </a:lnSpc>
              <a:buFont typeface="Wingdings" pitchFamily="2" charset="2"/>
              <a:buBlip>
                <a:blip r:embed="rId2"/>
              </a:buBlip>
            </a:pPr>
            <a:r>
              <a:rPr lang="fr-FR" sz="2800"/>
              <a:t>Partager, échanger, débattre, des </a:t>
            </a:r>
            <a:r>
              <a:rPr lang="fr-FR" sz="2800" b="1"/>
              <a:t>orientations</a:t>
            </a:r>
            <a:r>
              <a:rPr lang="fr-FR" sz="2800"/>
              <a:t> éducatives, des </a:t>
            </a:r>
            <a:r>
              <a:rPr lang="fr-FR" sz="2800" b="1"/>
              <a:t>préoccupations</a:t>
            </a:r>
            <a:r>
              <a:rPr lang="fr-FR" sz="2800"/>
              <a:t> et </a:t>
            </a:r>
            <a:r>
              <a:rPr lang="fr-FR" sz="2800" b="1"/>
              <a:t>satisfactions</a:t>
            </a:r>
            <a:r>
              <a:rPr lang="fr-FR" sz="2800"/>
              <a:t> des différents partenaires.</a:t>
            </a:r>
          </a:p>
          <a:p>
            <a:pPr>
              <a:lnSpc>
                <a:spcPct val="90000"/>
              </a:lnSpc>
              <a:buFontTx/>
              <a:buNone/>
            </a:pPr>
            <a:endParaRPr lang="fr-FR"/>
          </a:p>
        </p:txBody>
      </p:sp>
      <p:pic>
        <p:nvPicPr>
          <p:cNvPr id="3" name="Image 2" descr="logoec53.jpg"/>
          <p:cNvPicPr>
            <a:picLocks noChangeAspect="1"/>
          </p:cNvPicPr>
          <p:nvPr/>
        </p:nvPicPr>
        <p:blipFill>
          <a:blip r:embed="rId3"/>
          <a:stretch>
            <a:fillRect/>
          </a:stretch>
        </p:blipFill>
        <p:spPr>
          <a:xfrm>
            <a:off x="6643702" y="5143512"/>
            <a:ext cx="2222514" cy="1500198"/>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468313" y="404813"/>
            <a:ext cx="7777162" cy="4103687"/>
          </a:xfrm>
          <a:noFill/>
          <a:ln/>
        </p:spPr>
        <p:txBody>
          <a:bodyPr/>
          <a:lstStyle/>
          <a:p>
            <a:pPr algn="l"/>
            <a:r>
              <a:rPr lang="fr-FR"/>
              <a:t/>
            </a:r>
            <a:br>
              <a:rPr lang="fr-FR"/>
            </a:br>
            <a:endParaRPr lang="fr-FR"/>
          </a:p>
        </p:txBody>
      </p:sp>
      <p:sp>
        <p:nvSpPr>
          <p:cNvPr id="48133" name="Text Box 5"/>
          <p:cNvSpPr txBox="1">
            <a:spLocks noChangeArrowheads="1"/>
          </p:cNvSpPr>
          <p:nvPr/>
        </p:nvSpPr>
        <p:spPr bwMode="auto">
          <a:xfrm>
            <a:off x="395288" y="333375"/>
            <a:ext cx="8424862" cy="4955203"/>
          </a:xfrm>
          <a:prstGeom prst="rect">
            <a:avLst/>
          </a:prstGeom>
          <a:noFill/>
          <a:ln w="9525">
            <a:noFill/>
            <a:miter lim="800000"/>
            <a:headEnd/>
            <a:tailEnd/>
          </a:ln>
          <a:effectLst/>
        </p:spPr>
        <p:txBody>
          <a:bodyPr>
            <a:spAutoFit/>
          </a:bodyPr>
          <a:lstStyle/>
          <a:p>
            <a:pPr>
              <a:spcBef>
                <a:spcPct val="50000"/>
              </a:spcBef>
            </a:pPr>
            <a:r>
              <a:rPr lang="fr-FR" sz="2800" b="1" u="sng" dirty="0"/>
              <a:t>Quels effets attendus ?</a:t>
            </a:r>
          </a:p>
          <a:p>
            <a:pPr>
              <a:spcBef>
                <a:spcPct val="50000"/>
              </a:spcBef>
              <a:buFont typeface="Wingdings" pitchFamily="2" charset="2"/>
              <a:buBlip>
                <a:blip r:embed="rId2"/>
              </a:buBlip>
            </a:pPr>
            <a:r>
              <a:rPr lang="fr-FR" sz="2400" dirty="0"/>
              <a:t> Prendre en compte la </a:t>
            </a:r>
            <a:r>
              <a:rPr lang="fr-FR" sz="2400" b="1" dirty="0"/>
              <a:t>parole</a:t>
            </a:r>
            <a:r>
              <a:rPr lang="fr-FR" sz="2400" dirty="0"/>
              <a:t> de chaque partenaire  </a:t>
            </a:r>
            <a:r>
              <a:rPr lang="fr-FR" sz="2400" dirty="0" smtClean="0"/>
              <a:t>de </a:t>
            </a:r>
            <a:r>
              <a:rPr lang="fr-FR" sz="2400" dirty="0"/>
              <a:t>la communauté éducative.</a:t>
            </a:r>
          </a:p>
          <a:p>
            <a:pPr>
              <a:spcBef>
                <a:spcPct val="50000"/>
              </a:spcBef>
              <a:buFont typeface="Wingdings" pitchFamily="2" charset="2"/>
              <a:buBlip>
                <a:blip r:embed="rId2"/>
              </a:buBlip>
            </a:pPr>
            <a:r>
              <a:rPr lang="fr-FR" sz="2400" dirty="0"/>
              <a:t> Centrer les </a:t>
            </a:r>
            <a:r>
              <a:rPr lang="fr-FR" sz="2400" b="1" dirty="0"/>
              <a:t>débats et réflexions</a:t>
            </a:r>
            <a:r>
              <a:rPr lang="fr-FR" sz="2400" dirty="0"/>
              <a:t> sur les questions éducatives.</a:t>
            </a:r>
          </a:p>
          <a:p>
            <a:pPr>
              <a:spcBef>
                <a:spcPct val="50000"/>
              </a:spcBef>
              <a:buFont typeface="Wingdings" pitchFamily="2" charset="2"/>
              <a:buBlip>
                <a:blip r:embed="rId2"/>
              </a:buBlip>
            </a:pPr>
            <a:r>
              <a:rPr lang="fr-FR" sz="2400" dirty="0"/>
              <a:t> Développer une véritable </a:t>
            </a:r>
            <a:r>
              <a:rPr lang="fr-FR" sz="2400" b="1" dirty="0"/>
              <a:t>coopération</a:t>
            </a:r>
            <a:r>
              <a:rPr lang="fr-FR" sz="2400" dirty="0"/>
              <a:t> et solidarité  entre les membres de la communauté de l’école.</a:t>
            </a:r>
          </a:p>
          <a:p>
            <a:pPr>
              <a:spcBef>
                <a:spcPct val="50000"/>
              </a:spcBef>
              <a:buFont typeface="Wingdings" pitchFamily="2" charset="2"/>
              <a:buBlip>
                <a:blip r:embed="rId2"/>
              </a:buBlip>
            </a:pPr>
            <a:r>
              <a:rPr lang="fr-FR" sz="2400" dirty="0"/>
              <a:t> Harmoniser les </a:t>
            </a:r>
            <a:r>
              <a:rPr lang="fr-FR" sz="2400" b="1" dirty="0"/>
              <a:t>choix</a:t>
            </a:r>
            <a:r>
              <a:rPr lang="fr-FR" sz="2400" dirty="0"/>
              <a:t> éducatifs, pédagogiques et matériels de l’école.</a:t>
            </a:r>
          </a:p>
          <a:p>
            <a:pPr algn="ctr">
              <a:spcBef>
                <a:spcPct val="50000"/>
              </a:spcBef>
              <a:buFont typeface="Wingdings" pitchFamily="2" charset="2"/>
              <a:buNone/>
            </a:pPr>
            <a:r>
              <a:rPr lang="fr-FR" sz="2400" b="1" i="1" dirty="0">
                <a:effectLst>
                  <a:outerShdw blurRad="38100" dist="38100" dir="2700000" algn="tl">
                    <a:srgbClr val="C0C0C0"/>
                  </a:outerShdw>
                </a:effectLst>
              </a:rPr>
              <a:t>Pour  permettre au Chef d’Etablissement </a:t>
            </a:r>
          </a:p>
          <a:p>
            <a:pPr algn="ctr">
              <a:spcBef>
                <a:spcPct val="50000"/>
              </a:spcBef>
              <a:buFont typeface="Wingdings" pitchFamily="2" charset="2"/>
              <a:buNone/>
            </a:pPr>
            <a:r>
              <a:rPr lang="fr-FR" sz="2400" b="1" i="1" dirty="0">
                <a:effectLst>
                  <a:outerShdw blurRad="38100" dist="38100" dir="2700000" algn="tl">
                    <a:srgbClr val="C0C0C0"/>
                  </a:outerShdw>
                </a:effectLst>
              </a:rPr>
              <a:t>d’être garant de la cohérence éducative de l’école </a:t>
            </a:r>
            <a:endParaRPr lang="fr-FR" sz="2800" b="1" i="1" dirty="0">
              <a:effectLst>
                <a:outerShdw blurRad="38100" dist="38100" dir="2700000" algn="tl">
                  <a:srgbClr val="C0C0C0"/>
                </a:outerShdw>
              </a:effectLst>
            </a:endParaRPr>
          </a:p>
        </p:txBody>
      </p:sp>
      <p:pic>
        <p:nvPicPr>
          <p:cNvPr id="4" name="Image 3" descr="logoec53.jpg"/>
          <p:cNvPicPr>
            <a:picLocks noChangeAspect="1"/>
          </p:cNvPicPr>
          <p:nvPr/>
        </p:nvPicPr>
        <p:blipFill>
          <a:blip r:embed="rId3"/>
          <a:stretch>
            <a:fillRect/>
          </a:stretch>
        </p:blipFill>
        <p:spPr>
          <a:xfrm>
            <a:off x="6572264" y="5214950"/>
            <a:ext cx="2222514" cy="1500198"/>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oAutofit/>
          </a:bodyPr>
          <a:lstStyle/>
          <a:p>
            <a:pPr algn="l"/>
            <a:r>
              <a:rPr lang="fr-FR" sz="2400" b="1" dirty="0" smtClean="0"/>
              <a:t>		</a:t>
            </a:r>
            <a:r>
              <a:rPr lang="fr-FR" sz="3200" b="1" u="sng" dirty="0" smtClean="0"/>
              <a:t>JEUDI 27 SEPTEMBRE 2018</a:t>
            </a:r>
            <a:r>
              <a:rPr lang="fr-FR" sz="2400" b="1" dirty="0" smtClean="0"/>
              <a:t>		 </a:t>
            </a:r>
            <a:r>
              <a:rPr lang="fr-FR" sz="2400" dirty="0" smtClean="0"/>
              <a:t/>
            </a:r>
            <a:br>
              <a:rPr lang="fr-FR" sz="2400" dirty="0" smtClean="0"/>
            </a:br>
            <a:r>
              <a:rPr lang="fr-FR" sz="2400" dirty="0" smtClean="0"/>
              <a:t> </a:t>
            </a:r>
            <a:br>
              <a:rPr lang="fr-FR" sz="2400" dirty="0" smtClean="0"/>
            </a:br>
            <a:r>
              <a:rPr lang="fr-FR" sz="3200" b="1" dirty="0" smtClean="0"/>
              <a:t>20h00</a:t>
            </a:r>
            <a:r>
              <a:rPr lang="fr-FR" sz="3200" dirty="0" smtClean="0"/>
              <a:t> :</a:t>
            </a:r>
            <a:r>
              <a:rPr lang="fr-FR" sz="2400" dirty="0" smtClean="0"/>
              <a:t> </a:t>
            </a:r>
            <a:r>
              <a:rPr lang="fr-FR" sz="2400" dirty="0" smtClean="0"/>
              <a:t/>
            </a:r>
            <a:br>
              <a:rPr lang="fr-FR" sz="2400" dirty="0" smtClean="0"/>
            </a:br>
            <a:r>
              <a:rPr lang="fr-FR" sz="2400" dirty="0" smtClean="0"/>
              <a:t>-</a:t>
            </a:r>
            <a:r>
              <a:rPr lang="fr-FR" sz="2400" dirty="0" smtClean="0"/>
              <a:t>Présentation </a:t>
            </a:r>
            <a:r>
              <a:rPr lang="fr-FR" sz="2400" dirty="0" smtClean="0"/>
              <a:t>de la classe de Mme Templon </a:t>
            </a:r>
            <a:r>
              <a:rPr lang="fr-FR" sz="2400" i="1" dirty="0" smtClean="0"/>
              <a:t>(Maternelle</a:t>
            </a:r>
            <a:r>
              <a:rPr lang="fr-FR" sz="2400" i="1" dirty="0" smtClean="0"/>
              <a:t>)</a:t>
            </a:r>
            <a:br>
              <a:rPr lang="fr-FR" sz="2400" i="1" dirty="0" smtClean="0"/>
            </a:br>
            <a:r>
              <a:rPr lang="fr-FR" sz="2400" dirty="0" smtClean="0"/>
              <a:t/>
            </a:r>
            <a:br>
              <a:rPr lang="fr-FR" sz="2400" dirty="0" smtClean="0"/>
            </a:br>
            <a:r>
              <a:rPr lang="fr-FR" sz="3200" b="1" dirty="0" smtClean="0"/>
              <a:t>20h30</a:t>
            </a:r>
            <a:r>
              <a:rPr lang="fr-FR" sz="3200" dirty="0" smtClean="0"/>
              <a:t> : </a:t>
            </a:r>
            <a:r>
              <a:rPr lang="fr-FR" sz="2400" dirty="0" smtClean="0"/>
              <a:t/>
            </a:r>
            <a:br>
              <a:rPr lang="fr-FR" sz="2400" dirty="0" smtClean="0"/>
            </a:br>
            <a:r>
              <a:rPr lang="fr-FR" sz="2400" dirty="0" smtClean="0"/>
              <a:t>- Présentation </a:t>
            </a:r>
            <a:r>
              <a:rPr lang="fr-FR" sz="2400" dirty="0" smtClean="0"/>
              <a:t>générale</a:t>
            </a:r>
            <a:r>
              <a:rPr lang="fr-FR" sz="2400" i="1" dirty="0" smtClean="0"/>
              <a:t> (</a:t>
            </a:r>
            <a:r>
              <a:rPr lang="fr-FR" sz="2400" i="1" dirty="0" err="1" smtClean="0"/>
              <a:t>M.Gautier</a:t>
            </a:r>
            <a:r>
              <a:rPr lang="fr-FR" sz="2400" i="1" dirty="0" smtClean="0"/>
              <a:t>)</a:t>
            </a:r>
            <a:r>
              <a:rPr lang="fr-FR" sz="2400" dirty="0" smtClean="0"/>
              <a:t/>
            </a:r>
            <a:br>
              <a:rPr lang="fr-FR" sz="2400" dirty="0" smtClean="0"/>
            </a:br>
            <a:r>
              <a:rPr lang="fr-FR" sz="2400" dirty="0" smtClean="0"/>
              <a:t>- Assemblée </a:t>
            </a:r>
            <a:r>
              <a:rPr lang="fr-FR" sz="2400" dirty="0" smtClean="0"/>
              <a:t>générale des associations partenaires</a:t>
            </a:r>
            <a:r>
              <a:rPr lang="fr-FR" sz="2400" i="1" dirty="0" smtClean="0"/>
              <a:t> </a:t>
            </a:r>
            <a:r>
              <a:rPr lang="fr-FR" sz="2000" i="1" dirty="0" smtClean="0"/>
              <a:t>(APEL et OGEC)</a:t>
            </a:r>
            <a:r>
              <a:rPr lang="fr-FR" sz="2400" dirty="0" smtClean="0"/>
              <a:t/>
            </a:r>
            <a:br>
              <a:rPr lang="fr-FR" sz="2400" dirty="0" smtClean="0"/>
            </a:br>
            <a:r>
              <a:rPr lang="fr-FR" sz="2400" dirty="0" smtClean="0"/>
              <a:t>- Présentation </a:t>
            </a:r>
            <a:r>
              <a:rPr lang="fr-FR" sz="2400" dirty="0" smtClean="0"/>
              <a:t>de la classe de Mme </a:t>
            </a:r>
            <a:r>
              <a:rPr lang="fr-FR" sz="2400" dirty="0" err="1" smtClean="0"/>
              <a:t>Douetté</a:t>
            </a:r>
            <a:r>
              <a:rPr lang="fr-FR" sz="2400" dirty="0" smtClean="0"/>
              <a:t> </a:t>
            </a:r>
            <a:r>
              <a:rPr lang="fr-FR" sz="2400" i="1" dirty="0" smtClean="0"/>
              <a:t>(CP/CE1)</a:t>
            </a:r>
            <a:r>
              <a:rPr lang="fr-FR" sz="2400" dirty="0" smtClean="0"/>
              <a:t/>
            </a:r>
            <a:br>
              <a:rPr lang="fr-FR" sz="2400" dirty="0" smtClean="0"/>
            </a:br>
            <a:r>
              <a:rPr lang="fr-FR" sz="2400" dirty="0" smtClean="0"/>
              <a:t>- Présentation </a:t>
            </a:r>
            <a:r>
              <a:rPr lang="fr-FR" sz="2400" dirty="0" smtClean="0"/>
              <a:t>de la classe de Mme </a:t>
            </a:r>
            <a:r>
              <a:rPr lang="fr-FR" sz="2400" dirty="0" err="1" smtClean="0"/>
              <a:t>Lagrée</a:t>
            </a:r>
            <a:r>
              <a:rPr lang="fr-FR" sz="2400" dirty="0" smtClean="0"/>
              <a:t> </a:t>
            </a:r>
            <a:r>
              <a:rPr lang="fr-FR" sz="2400" i="1" dirty="0" smtClean="0"/>
              <a:t>(CE2/CM1/CM2)</a:t>
            </a:r>
            <a:r>
              <a:rPr lang="fr-FR" sz="2400" dirty="0" smtClean="0"/>
              <a:t/>
            </a:r>
            <a:br>
              <a:rPr lang="fr-FR" sz="2400" dirty="0" smtClean="0"/>
            </a:br>
            <a:r>
              <a:rPr lang="fr-FR" sz="2400" dirty="0" smtClean="0"/>
              <a:t>- Pot </a:t>
            </a:r>
            <a:r>
              <a:rPr lang="fr-FR" sz="2400" dirty="0" smtClean="0"/>
              <a:t>convivial</a:t>
            </a:r>
            <a:endParaRPr lang="fr-FR" sz="24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468313" y="692150"/>
            <a:ext cx="4032250" cy="519113"/>
          </a:xfrm>
          <a:prstGeom prst="rect">
            <a:avLst/>
          </a:prstGeom>
          <a:noFill/>
          <a:ln w="9525">
            <a:noFill/>
            <a:miter lim="800000"/>
            <a:headEnd/>
            <a:tailEnd/>
          </a:ln>
          <a:effectLst/>
        </p:spPr>
        <p:txBody>
          <a:bodyPr>
            <a:spAutoFit/>
          </a:bodyPr>
          <a:lstStyle/>
          <a:p>
            <a:pPr>
              <a:spcBef>
                <a:spcPct val="50000"/>
              </a:spcBef>
            </a:pPr>
            <a:r>
              <a:rPr lang="fr-FR" sz="2800" b="1" u="sng"/>
              <a:t>Moments, périodicité.</a:t>
            </a:r>
          </a:p>
        </p:txBody>
      </p:sp>
      <p:sp>
        <p:nvSpPr>
          <p:cNvPr id="51205" name="Text Box 5"/>
          <p:cNvSpPr txBox="1">
            <a:spLocks noChangeArrowheads="1"/>
          </p:cNvSpPr>
          <p:nvPr/>
        </p:nvSpPr>
        <p:spPr bwMode="auto">
          <a:xfrm>
            <a:off x="785786" y="2714620"/>
            <a:ext cx="7993062" cy="1815882"/>
          </a:xfrm>
          <a:prstGeom prst="rect">
            <a:avLst/>
          </a:prstGeom>
          <a:noFill/>
          <a:ln w="9525">
            <a:noFill/>
            <a:miter lim="800000"/>
            <a:headEnd/>
            <a:tailEnd/>
          </a:ln>
          <a:effectLst/>
        </p:spPr>
        <p:txBody>
          <a:bodyPr>
            <a:spAutoFit/>
          </a:bodyPr>
          <a:lstStyle/>
          <a:p>
            <a:pPr algn="ctr">
              <a:spcBef>
                <a:spcPct val="50000"/>
              </a:spcBef>
              <a:buFont typeface="Wingdings" pitchFamily="2" charset="2"/>
              <a:buNone/>
            </a:pPr>
            <a:r>
              <a:rPr lang="fr-FR" sz="2800" dirty="0" smtClean="0"/>
              <a:t>Le </a:t>
            </a:r>
            <a:r>
              <a:rPr lang="fr-FR" sz="2800" dirty="0"/>
              <a:t>conseil d’établissement </a:t>
            </a:r>
            <a:r>
              <a:rPr lang="fr-FR" sz="2800" dirty="0" smtClean="0"/>
              <a:t>se réuni trois </a:t>
            </a:r>
            <a:r>
              <a:rPr lang="fr-FR" sz="2800" dirty="0"/>
              <a:t>fois par an.</a:t>
            </a:r>
          </a:p>
          <a:p>
            <a:pPr algn="ctr">
              <a:spcBef>
                <a:spcPct val="50000"/>
              </a:spcBef>
              <a:buFont typeface="Wingdings" pitchFamily="2" charset="2"/>
              <a:buNone/>
            </a:pPr>
            <a:r>
              <a:rPr lang="fr-FR" sz="2800" dirty="0" smtClean="0"/>
              <a:t>20h30-22h30 (jour à définir)</a:t>
            </a:r>
          </a:p>
          <a:p>
            <a:pPr algn="ctr">
              <a:spcBef>
                <a:spcPct val="50000"/>
              </a:spcBef>
              <a:buFont typeface="Wingdings" pitchFamily="2" charset="2"/>
              <a:buNone/>
            </a:pPr>
            <a:r>
              <a:rPr lang="fr-FR" sz="2800" dirty="0" smtClean="0"/>
              <a:t>Dans la salle de réunion</a:t>
            </a:r>
            <a:endParaRPr lang="fr-FR" sz="2800" dirty="0"/>
          </a:p>
        </p:txBody>
      </p:sp>
      <p:pic>
        <p:nvPicPr>
          <p:cNvPr id="4" name="Image 3" descr="logoec53.jpg"/>
          <p:cNvPicPr>
            <a:picLocks noChangeAspect="1"/>
          </p:cNvPicPr>
          <p:nvPr/>
        </p:nvPicPr>
        <p:blipFill>
          <a:blip r:embed="rId2"/>
          <a:stretch>
            <a:fillRect/>
          </a:stretch>
        </p:blipFill>
        <p:spPr>
          <a:xfrm>
            <a:off x="6500826" y="4929198"/>
            <a:ext cx="2222514" cy="1500198"/>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857224" y="785794"/>
            <a:ext cx="9144000" cy="4633448"/>
          </a:xfrm>
          <a:prstGeom prst="rect">
            <a:avLst/>
          </a:prstGeom>
          <a:noFill/>
          <a:ln w="9525">
            <a:noFill/>
            <a:miter lim="800000"/>
            <a:headEnd/>
            <a:tailEnd/>
          </a:ln>
          <a:effectLst/>
        </p:spPr>
        <p:txBody>
          <a:bodyPr>
            <a:spAutoFit/>
          </a:bodyPr>
          <a:lstStyle/>
          <a:p>
            <a:r>
              <a:rPr lang="fr-FR" sz="2800" b="1" u="sng" dirty="0"/>
              <a:t>Membres du Conseil :</a:t>
            </a:r>
            <a:endParaRPr lang="fr-FR" sz="800" b="1" u="sng" dirty="0"/>
          </a:p>
          <a:p>
            <a:endParaRPr lang="fr-FR" sz="800" b="1" u="sng" dirty="0"/>
          </a:p>
          <a:p>
            <a:endParaRPr lang="fr-FR" sz="800" b="1" u="sng" dirty="0"/>
          </a:p>
          <a:p>
            <a:pPr>
              <a:lnSpc>
                <a:spcPct val="125000"/>
              </a:lnSpc>
              <a:buFont typeface="Wingdings" pitchFamily="2" charset="2"/>
              <a:buChar char="Ø"/>
            </a:pPr>
            <a:r>
              <a:rPr lang="fr-FR" sz="2600" dirty="0"/>
              <a:t> Le Chef d’Etablissement qui le préside.</a:t>
            </a:r>
          </a:p>
          <a:p>
            <a:pPr>
              <a:lnSpc>
                <a:spcPct val="125000"/>
              </a:lnSpc>
              <a:buFont typeface="Wingdings" pitchFamily="2" charset="2"/>
              <a:buChar char="Ø"/>
            </a:pPr>
            <a:r>
              <a:rPr lang="fr-FR" sz="2600" dirty="0" smtClean="0"/>
              <a:t> 3 parents délégués (1 par classe)</a:t>
            </a:r>
            <a:endParaRPr lang="fr-FR" sz="2600" dirty="0"/>
          </a:p>
          <a:p>
            <a:pPr>
              <a:lnSpc>
                <a:spcPct val="125000"/>
              </a:lnSpc>
              <a:buFont typeface="Wingdings" pitchFamily="2" charset="2"/>
              <a:buChar char="Ø"/>
            </a:pPr>
            <a:r>
              <a:rPr lang="fr-FR" sz="2600" dirty="0"/>
              <a:t> </a:t>
            </a:r>
            <a:r>
              <a:rPr lang="fr-FR" sz="2600" dirty="0" smtClean="0"/>
              <a:t>les 3 enseignantes </a:t>
            </a:r>
            <a:endParaRPr lang="fr-FR" sz="2600" dirty="0"/>
          </a:p>
          <a:p>
            <a:pPr>
              <a:lnSpc>
                <a:spcPct val="125000"/>
              </a:lnSpc>
              <a:buFont typeface="Wingdings" pitchFamily="2" charset="2"/>
              <a:buChar char="Ø"/>
            </a:pPr>
            <a:r>
              <a:rPr lang="fr-FR" sz="2600" dirty="0"/>
              <a:t> </a:t>
            </a:r>
            <a:r>
              <a:rPr lang="fr-FR" sz="2600" dirty="0" smtClean="0"/>
              <a:t>1 représentant </a:t>
            </a:r>
            <a:r>
              <a:rPr lang="fr-FR" sz="2600" dirty="0"/>
              <a:t>des personnels éducatifs </a:t>
            </a:r>
          </a:p>
          <a:p>
            <a:pPr>
              <a:buFont typeface="Wingdings" pitchFamily="2" charset="2"/>
              <a:buNone/>
            </a:pPr>
            <a:r>
              <a:rPr lang="fr-FR" sz="2600" dirty="0"/>
              <a:t>   et de service.</a:t>
            </a:r>
          </a:p>
          <a:p>
            <a:pPr>
              <a:lnSpc>
                <a:spcPct val="125000"/>
              </a:lnSpc>
              <a:buFont typeface="Wingdings" pitchFamily="2" charset="2"/>
              <a:buChar char="Ø"/>
            </a:pPr>
            <a:r>
              <a:rPr lang="fr-FR" sz="2600" dirty="0"/>
              <a:t> Le président d’OGEC ou son représentant.</a:t>
            </a:r>
          </a:p>
          <a:p>
            <a:pPr>
              <a:lnSpc>
                <a:spcPct val="125000"/>
              </a:lnSpc>
              <a:buFont typeface="Wingdings" pitchFamily="2" charset="2"/>
              <a:buChar char="Ø"/>
            </a:pPr>
            <a:r>
              <a:rPr lang="fr-FR" sz="2600" dirty="0"/>
              <a:t> Le président d’APEL ou son représentant. </a:t>
            </a:r>
          </a:p>
          <a:p>
            <a:pPr>
              <a:lnSpc>
                <a:spcPct val="125000"/>
              </a:lnSpc>
              <a:buFont typeface="Wingdings" pitchFamily="2" charset="2"/>
              <a:buNone/>
            </a:pPr>
            <a:r>
              <a:rPr lang="fr-FR" sz="2600" dirty="0"/>
              <a:t>	</a:t>
            </a:r>
            <a:endParaRPr lang="fr-FR" sz="2400" dirty="0"/>
          </a:p>
        </p:txBody>
      </p:sp>
      <p:pic>
        <p:nvPicPr>
          <p:cNvPr id="3" name="Image 2" descr="logoec53.jpg"/>
          <p:cNvPicPr>
            <a:picLocks noChangeAspect="1"/>
          </p:cNvPicPr>
          <p:nvPr/>
        </p:nvPicPr>
        <p:blipFill>
          <a:blip r:embed="rId2"/>
          <a:stretch>
            <a:fillRect/>
          </a:stretch>
        </p:blipFill>
        <p:spPr>
          <a:xfrm>
            <a:off x="6572264" y="4786322"/>
            <a:ext cx="2222514" cy="1500198"/>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179388" y="404813"/>
            <a:ext cx="8785225" cy="4678204"/>
          </a:xfrm>
          <a:prstGeom prst="rect">
            <a:avLst/>
          </a:prstGeom>
          <a:noFill/>
          <a:ln w="9525">
            <a:noFill/>
            <a:miter lim="800000"/>
            <a:headEnd/>
            <a:tailEnd/>
          </a:ln>
          <a:effectLst/>
        </p:spPr>
        <p:txBody>
          <a:bodyPr>
            <a:spAutoFit/>
          </a:bodyPr>
          <a:lstStyle/>
          <a:p>
            <a:pPr>
              <a:spcBef>
                <a:spcPct val="50000"/>
              </a:spcBef>
            </a:pPr>
            <a:r>
              <a:rPr lang="fr-FR" sz="2800" b="1" u="sng" dirty="0"/>
              <a:t>Mise en œuvre :</a:t>
            </a:r>
          </a:p>
          <a:p>
            <a:pPr>
              <a:spcBef>
                <a:spcPct val="50000"/>
              </a:spcBef>
              <a:buFontTx/>
              <a:buBlip>
                <a:blip r:embed="rId2"/>
              </a:buBlip>
            </a:pPr>
            <a:r>
              <a:rPr lang="fr-FR" dirty="0"/>
              <a:t> </a:t>
            </a:r>
            <a:r>
              <a:rPr lang="fr-FR" sz="2000" dirty="0"/>
              <a:t>Le Chef d’Etablissement invite tous les partenaires.</a:t>
            </a:r>
          </a:p>
          <a:p>
            <a:pPr>
              <a:spcBef>
                <a:spcPct val="50000"/>
              </a:spcBef>
              <a:buFontTx/>
              <a:buBlip>
                <a:blip r:embed="rId2"/>
              </a:buBlip>
            </a:pPr>
            <a:r>
              <a:rPr lang="fr-FR" sz="2000" dirty="0"/>
              <a:t> Il établit l’ordre du jour après consultation des                                                           différents acteurs du Conseil </a:t>
            </a:r>
            <a:r>
              <a:rPr lang="fr-FR" sz="2000" dirty="0" smtClean="0"/>
              <a:t>d’Etablissement</a:t>
            </a:r>
            <a:r>
              <a:rPr lang="fr-FR" sz="2000" dirty="0"/>
              <a:t>.</a:t>
            </a:r>
          </a:p>
          <a:p>
            <a:pPr>
              <a:spcBef>
                <a:spcPct val="50000"/>
              </a:spcBef>
              <a:buFontTx/>
              <a:buBlip>
                <a:blip r:embed="rId2"/>
              </a:buBlip>
            </a:pPr>
            <a:r>
              <a:rPr lang="fr-FR" sz="2000" dirty="0"/>
              <a:t> Prévoir un </a:t>
            </a:r>
            <a:r>
              <a:rPr lang="fr-FR" sz="2000" dirty="0" smtClean="0"/>
              <a:t>secrétaire </a:t>
            </a:r>
            <a:r>
              <a:rPr lang="fr-FR" sz="2000" dirty="0"/>
              <a:t>de séance.</a:t>
            </a:r>
          </a:p>
          <a:p>
            <a:pPr>
              <a:spcBef>
                <a:spcPct val="50000"/>
              </a:spcBef>
              <a:buFontTx/>
              <a:buBlip>
                <a:blip r:embed="rId2"/>
              </a:buBlip>
            </a:pPr>
            <a:r>
              <a:rPr lang="fr-FR" sz="2000" dirty="0"/>
              <a:t> Le Chef d’Etablissement rappelle les objectifs et les </a:t>
            </a:r>
            <a:r>
              <a:rPr lang="fr-FR" sz="2000" dirty="0" smtClean="0"/>
              <a:t>finalités </a:t>
            </a:r>
            <a:r>
              <a:rPr lang="fr-FR" sz="2000" dirty="0"/>
              <a:t>du Conseil. </a:t>
            </a:r>
          </a:p>
          <a:p>
            <a:pPr>
              <a:spcBef>
                <a:spcPct val="50000"/>
              </a:spcBef>
            </a:pPr>
            <a:r>
              <a:rPr lang="fr-FR" sz="2000" b="1" dirty="0"/>
              <a:t>On peut distinguer deux temps :</a:t>
            </a:r>
          </a:p>
          <a:p>
            <a:pPr lvl="1">
              <a:spcBef>
                <a:spcPct val="50000"/>
              </a:spcBef>
              <a:buFontTx/>
              <a:buBlip>
                <a:blip r:embed="rId3"/>
              </a:buBlip>
            </a:pPr>
            <a:r>
              <a:rPr lang="fr-FR" sz="2000" dirty="0"/>
              <a:t> Un temps d’information sur les préoccupations, les questions, l’actualité de chaque instance représentée.</a:t>
            </a:r>
          </a:p>
          <a:p>
            <a:pPr lvl="1">
              <a:spcBef>
                <a:spcPct val="50000"/>
              </a:spcBef>
              <a:buFontTx/>
              <a:buBlip>
                <a:blip r:embed="rId3"/>
              </a:buBlip>
            </a:pPr>
            <a:r>
              <a:rPr lang="fr-FR" sz="2000" dirty="0"/>
              <a:t> Un temps de débat, de réflexion autour d’une ou deux questions, d’un choix d’actions</a:t>
            </a:r>
            <a:r>
              <a:rPr lang="fr-FR" sz="2000" dirty="0" smtClean="0"/>
              <a:t>… (règlement de l’école, lien école/famille…)</a:t>
            </a:r>
            <a:endParaRPr lang="fr-FR" sz="2000" dirty="0"/>
          </a:p>
        </p:txBody>
      </p:sp>
      <p:pic>
        <p:nvPicPr>
          <p:cNvPr id="3" name="Image 2" descr="logoec53.jpg"/>
          <p:cNvPicPr>
            <a:picLocks noChangeAspect="1"/>
          </p:cNvPicPr>
          <p:nvPr/>
        </p:nvPicPr>
        <p:blipFill>
          <a:blip r:embed="rId4"/>
          <a:stretch>
            <a:fillRect/>
          </a:stretch>
        </p:blipFill>
        <p:spPr>
          <a:xfrm>
            <a:off x="6357950" y="4929198"/>
            <a:ext cx="2222514" cy="1500198"/>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179388" y="404813"/>
            <a:ext cx="8785225" cy="4862870"/>
          </a:xfrm>
          <a:prstGeom prst="rect">
            <a:avLst/>
          </a:prstGeom>
          <a:noFill/>
          <a:ln w="9525">
            <a:noFill/>
            <a:miter lim="800000"/>
            <a:headEnd/>
            <a:tailEnd/>
          </a:ln>
          <a:effectLst/>
        </p:spPr>
        <p:txBody>
          <a:bodyPr>
            <a:spAutoFit/>
          </a:bodyPr>
          <a:lstStyle/>
          <a:p>
            <a:pPr>
              <a:spcBef>
                <a:spcPct val="50000"/>
              </a:spcBef>
            </a:pPr>
            <a:r>
              <a:rPr lang="fr-FR" sz="2800" b="1" u="sng" dirty="0" smtClean="0"/>
              <a:t>Elections :</a:t>
            </a:r>
            <a:endParaRPr lang="fr-FR" sz="2800" b="1" u="sng" dirty="0"/>
          </a:p>
          <a:p>
            <a:pPr>
              <a:spcBef>
                <a:spcPct val="50000"/>
              </a:spcBef>
              <a:buFontTx/>
              <a:buBlip>
                <a:blip r:embed="rId2"/>
              </a:buBlip>
            </a:pPr>
            <a:r>
              <a:rPr lang="fr-FR" dirty="0"/>
              <a:t> </a:t>
            </a:r>
            <a:r>
              <a:rPr lang="fr-FR" sz="2000" dirty="0" smtClean="0"/>
              <a:t>Appel à candidature la première semaine d’octobre !</a:t>
            </a:r>
          </a:p>
          <a:p>
            <a:pPr>
              <a:spcBef>
                <a:spcPct val="50000"/>
              </a:spcBef>
              <a:buFontTx/>
              <a:buBlip>
                <a:blip r:embed="rId2"/>
              </a:buBlip>
            </a:pPr>
            <a:r>
              <a:rPr lang="fr-FR" sz="2000" dirty="0" smtClean="0"/>
              <a:t> Elections juste avant les vacances de la Toussaint</a:t>
            </a:r>
          </a:p>
          <a:p>
            <a:pPr>
              <a:spcBef>
                <a:spcPct val="50000"/>
              </a:spcBef>
              <a:buFontTx/>
              <a:buBlip>
                <a:blip r:embed="rId2"/>
              </a:buBlip>
            </a:pPr>
            <a:endParaRPr lang="fr-FR" sz="2000" dirty="0" smtClean="0"/>
          </a:p>
          <a:p>
            <a:pPr>
              <a:spcBef>
                <a:spcPct val="50000"/>
              </a:spcBef>
              <a:buFontTx/>
              <a:buBlip>
                <a:blip r:embed="rId2"/>
              </a:buBlip>
            </a:pPr>
            <a:endParaRPr lang="fr-FR" sz="2000" dirty="0" smtClean="0"/>
          </a:p>
          <a:p>
            <a:pPr>
              <a:spcBef>
                <a:spcPct val="50000"/>
              </a:spcBef>
            </a:pPr>
            <a:r>
              <a:rPr lang="fr-FR" sz="2800" b="1" u="sng" dirty="0" smtClean="0"/>
              <a:t>Première réunion du conseil d’établissement :</a:t>
            </a:r>
          </a:p>
          <a:p>
            <a:pPr>
              <a:spcBef>
                <a:spcPct val="50000"/>
              </a:spcBef>
            </a:pPr>
            <a:endParaRPr lang="fr-FR" sz="2000" dirty="0" smtClean="0"/>
          </a:p>
          <a:p>
            <a:pPr algn="ctr">
              <a:spcBef>
                <a:spcPct val="50000"/>
              </a:spcBef>
            </a:pPr>
            <a:r>
              <a:rPr lang="fr-FR" sz="4000" dirty="0" smtClean="0"/>
              <a:t>Mois de novembre</a:t>
            </a:r>
            <a:endParaRPr lang="fr-FR" sz="4000" dirty="0"/>
          </a:p>
          <a:p>
            <a:pPr>
              <a:spcBef>
                <a:spcPct val="50000"/>
              </a:spcBef>
            </a:pPr>
            <a:endParaRPr lang="fr-FR" sz="2000" dirty="0"/>
          </a:p>
        </p:txBody>
      </p:sp>
      <p:pic>
        <p:nvPicPr>
          <p:cNvPr id="3" name="Image 2" descr="logoec53.jpg"/>
          <p:cNvPicPr>
            <a:picLocks noChangeAspect="1"/>
          </p:cNvPicPr>
          <p:nvPr/>
        </p:nvPicPr>
        <p:blipFill>
          <a:blip r:embed="rId3"/>
          <a:stretch>
            <a:fillRect/>
          </a:stretch>
        </p:blipFill>
        <p:spPr>
          <a:xfrm>
            <a:off x="6357950" y="4929198"/>
            <a:ext cx="2222514" cy="1500198"/>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r>
              <a:rPr lang="fr-FR" b="1" u="sng">
                <a:solidFill>
                  <a:schemeClr val="tx1"/>
                </a:solidFill>
                <a:effectLst/>
              </a:rPr>
              <a:t/>
            </a:r>
            <a:br>
              <a:rPr lang="fr-FR" b="1" u="sng">
                <a:solidFill>
                  <a:schemeClr val="tx1"/>
                </a:solidFill>
                <a:effectLst/>
              </a:rPr>
            </a:br>
            <a:endParaRPr lang="fr-FR" b="1" u="sng">
              <a:solidFill>
                <a:schemeClr val="tx1"/>
              </a:solidFill>
              <a:effectLst/>
            </a:endParaRPr>
          </a:p>
        </p:txBody>
      </p:sp>
      <p:sp>
        <p:nvSpPr>
          <p:cNvPr id="62467" name="Rectangle 3"/>
          <p:cNvSpPr>
            <a:spLocks noGrp="1" noChangeArrowheads="1"/>
          </p:cNvSpPr>
          <p:nvPr>
            <p:ph type="subTitle" idx="1"/>
          </p:nvPr>
        </p:nvSpPr>
        <p:spPr>
          <a:xfrm>
            <a:off x="0" y="3284538"/>
            <a:ext cx="9144000" cy="2305050"/>
          </a:xfrm>
        </p:spPr>
        <p:txBody>
          <a:bodyPr/>
          <a:lstStyle/>
          <a:p>
            <a:pPr>
              <a:lnSpc>
                <a:spcPct val="80000"/>
              </a:lnSpc>
            </a:pPr>
            <a:r>
              <a:rPr lang="fr-FR" sz="1600"/>
              <a:t> </a:t>
            </a:r>
            <a:endParaRPr lang="fr-FR" sz="2400">
              <a:effectLst/>
            </a:endParaRPr>
          </a:p>
          <a:p>
            <a:pPr>
              <a:lnSpc>
                <a:spcPct val="80000"/>
              </a:lnSpc>
            </a:pPr>
            <a:endParaRPr lang="fr-FR" sz="2400">
              <a:effectLst/>
            </a:endParaRPr>
          </a:p>
        </p:txBody>
      </p:sp>
      <p:sp>
        <p:nvSpPr>
          <p:cNvPr id="62469" name="Text Box 5"/>
          <p:cNvSpPr txBox="1">
            <a:spLocks noChangeArrowheads="1"/>
          </p:cNvSpPr>
          <p:nvPr/>
        </p:nvSpPr>
        <p:spPr bwMode="auto">
          <a:xfrm>
            <a:off x="1000100" y="2214554"/>
            <a:ext cx="7367614" cy="1800493"/>
          </a:xfrm>
          <a:prstGeom prst="rect">
            <a:avLst/>
          </a:prstGeom>
          <a:noFill/>
          <a:ln w="9525">
            <a:noFill/>
            <a:miter lim="800000"/>
            <a:headEnd/>
            <a:tailEnd/>
          </a:ln>
          <a:effectLst/>
        </p:spPr>
        <p:txBody>
          <a:bodyPr wrap="square">
            <a:spAutoFit/>
          </a:bodyPr>
          <a:lstStyle/>
          <a:p>
            <a:pPr>
              <a:spcBef>
                <a:spcPct val="50000"/>
              </a:spcBef>
            </a:pPr>
            <a:r>
              <a:rPr lang="fr-FR" sz="2800" i="1" dirty="0">
                <a:latin typeface="Arial" charset="0"/>
                <a:cs typeface="Times New Roman" charset="0"/>
              </a:rPr>
              <a:t>« Il faut que nous soyons assez semblables pour nous comprendre et assez différents pour avoir quelque chose à nous dire. »</a:t>
            </a:r>
            <a:r>
              <a:rPr lang="fr-FR" sz="2000" i="1" dirty="0">
                <a:latin typeface="Arial" charset="0"/>
                <a:cs typeface="Times New Roman" charset="0"/>
              </a:rPr>
              <a:t> </a:t>
            </a:r>
          </a:p>
          <a:p>
            <a:pPr>
              <a:spcBef>
                <a:spcPct val="50000"/>
              </a:spcBef>
            </a:pPr>
            <a:r>
              <a:rPr lang="fr-FR" dirty="0">
                <a:latin typeface="Arial" charset="0"/>
                <a:cs typeface="Times New Roman" charset="0"/>
              </a:rPr>
              <a:t>                                                              </a:t>
            </a:r>
            <a:r>
              <a:rPr lang="fr-FR" dirty="0" smtClean="0">
                <a:latin typeface="Arial" charset="0"/>
                <a:cs typeface="Times New Roman" charset="0"/>
              </a:rPr>
              <a:t>P. </a:t>
            </a:r>
            <a:r>
              <a:rPr lang="fr-FR" dirty="0" err="1">
                <a:latin typeface="Arial" charset="0"/>
                <a:cs typeface="Times New Roman" charset="0"/>
              </a:rPr>
              <a:t>Meirieu</a:t>
            </a:r>
            <a:r>
              <a:rPr lang="fr-FR" dirty="0"/>
              <a:t> </a:t>
            </a:r>
          </a:p>
        </p:txBody>
      </p:sp>
      <p:pic>
        <p:nvPicPr>
          <p:cNvPr id="6" name="Image 5" descr="logoec53.jpg"/>
          <p:cNvPicPr>
            <a:picLocks noChangeAspect="1"/>
          </p:cNvPicPr>
          <p:nvPr/>
        </p:nvPicPr>
        <p:blipFill>
          <a:blip r:embed="rId2"/>
          <a:stretch>
            <a:fillRect/>
          </a:stretch>
        </p:blipFill>
        <p:spPr>
          <a:xfrm>
            <a:off x="6357950" y="4929198"/>
            <a:ext cx="2222514" cy="1500198"/>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fontScale="90000"/>
          </a:bodyPr>
          <a:lstStyle/>
          <a:p>
            <a:r>
              <a:rPr lang="fr-FR" sz="2000" dirty="0" smtClean="0"/>
              <a:t/>
            </a:r>
            <a:br>
              <a:rPr lang="fr-FR" sz="2000" dirty="0" smtClean="0"/>
            </a:br>
            <a:r>
              <a:rPr lang="fr-FR" sz="2800" dirty="0" smtClean="0">
                <a:sym typeface="Wingdings"/>
              </a:rPr>
              <a:t> </a:t>
            </a:r>
            <a:r>
              <a:rPr lang="fr-FR" sz="4000" b="1" u="sng" dirty="0" smtClean="0">
                <a:solidFill>
                  <a:schemeClr val="tx1"/>
                </a:solidFill>
              </a:rPr>
              <a:t>Les partenaires :</a:t>
            </a:r>
            <a:br>
              <a:rPr lang="fr-FR" sz="4000" b="1" u="sng" dirty="0" smtClean="0">
                <a:solidFill>
                  <a:schemeClr val="tx1"/>
                </a:solidFill>
              </a:rPr>
            </a:br>
            <a:r>
              <a:rPr lang="fr-FR" sz="2400" u="sng" dirty="0" smtClean="0">
                <a:solidFill>
                  <a:schemeClr val="tx1"/>
                </a:solidFill>
              </a:rPr>
              <a:t/>
            </a:r>
            <a:br>
              <a:rPr lang="fr-FR" sz="2400" u="sng" dirty="0" smtClean="0">
                <a:solidFill>
                  <a:schemeClr val="tx1"/>
                </a:solidFill>
              </a:rPr>
            </a:br>
            <a:r>
              <a:rPr lang="fr-FR" sz="3600" dirty="0" smtClean="0">
                <a:solidFill>
                  <a:schemeClr val="tx1"/>
                </a:solidFill>
              </a:rPr>
              <a:t>La municipalité de St Pierre des Landes</a:t>
            </a:r>
            <a:br>
              <a:rPr lang="fr-FR" sz="3600" dirty="0" smtClean="0">
                <a:solidFill>
                  <a:schemeClr val="tx1"/>
                </a:solidFill>
              </a:rPr>
            </a:br>
            <a:r>
              <a:rPr lang="fr-FR" sz="3600" dirty="0" smtClean="0">
                <a:solidFill>
                  <a:schemeClr val="tx1"/>
                </a:solidFill>
              </a:rPr>
              <a:t>La Communauté des Communes de l’Ernée</a:t>
            </a:r>
            <a:br>
              <a:rPr lang="fr-FR" sz="3600" dirty="0" smtClean="0">
                <a:solidFill>
                  <a:schemeClr val="tx1"/>
                </a:solidFill>
              </a:rPr>
            </a:br>
            <a:r>
              <a:rPr lang="fr-FR" sz="3600" dirty="0" smtClean="0">
                <a:solidFill>
                  <a:schemeClr val="tx1"/>
                </a:solidFill>
              </a:rPr>
              <a:t>La paroisse Notre Dame de </a:t>
            </a:r>
            <a:r>
              <a:rPr lang="fr-FR" sz="3600" dirty="0" err="1" smtClean="0">
                <a:solidFill>
                  <a:schemeClr val="tx1"/>
                </a:solidFill>
              </a:rPr>
              <a:t>Charné</a:t>
            </a:r>
            <a:r>
              <a:rPr lang="fr-FR" sz="3600" dirty="0" smtClean="0">
                <a:solidFill>
                  <a:schemeClr val="tx1"/>
                </a:solidFill>
              </a:rPr>
              <a:t/>
            </a:r>
            <a:br>
              <a:rPr lang="fr-FR" sz="3600" dirty="0" smtClean="0">
                <a:solidFill>
                  <a:schemeClr val="tx1"/>
                </a:solidFill>
              </a:rPr>
            </a:br>
            <a:r>
              <a:rPr lang="fr-FR" sz="3600" dirty="0" smtClean="0">
                <a:solidFill>
                  <a:schemeClr val="tx1"/>
                </a:solidFill>
              </a:rPr>
              <a:t>L’OGEC </a:t>
            </a:r>
            <a:r>
              <a:rPr lang="fr-FR" sz="2200" i="1" dirty="0" smtClean="0">
                <a:solidFill>
                  <a:schemeClr val="tx1"/>
                </a:solidFill>
              </a:rPr>
              <a:t>(Organisme de Gestion de l’Ecole Catholique)</a:t>
            </a:r>
            <a:r>
              <a:rPr lang="fr-FR" sz="3100" i="1" dirty="0" smtClean="0">
                <a:solidFill>
                  <a:schemeClr val="tx1"/>
                </a:solidFill>
              </a:rPr>
              <a:t/>
            </a:r>
            <a:br>
              <a:rPr lang="fr-FR" sz="3100" i="1" dirty="0" smtClean="0">
                <a:solidFill>
                  <a:schemeClr val="tx1"/>
                </a:solidFill>
              </a:rPr>
            </a:br>
            <a:r>
              <a:rPr lang="fr-FR" sz="3600" dirty="0" smtClean="0">
                <a:solidFill>
                  <a:schemeClr val="tx1"/>
                </a:solidFill>
              </a:rPr>
              <a:t>L’APEL </a:t>
            </a:r>
            <a:r>
              <a:rPr lang="fr-FR" sz="2000" i="1" dirty="0" smtClean="0">
                <a:solidFill>
                  <a:schemeClr val="tx1"/>
                </a:solidFill>
              </a:rPr>
              <a:t>(Association de Parents d’élèves de l’Ecole Libre)</a:t>
            </a:r>
            <a:br>
              <a:rPr lang="fr-FR" sz="2000" i="1" dirty="0" smtClean="0">
                <a:solidFill>
                  <a:schemeClr val="tx1"/>
                </a:solidFill>
              </a:rPr>
            </a:br>
            <a:r>
              <a:rPr lang="fr-FR" sz="3600" dirty="0" smtClean="0">
                <a:solidFill>
                  <a:schemeClr val="tx1"/>
                </a:solidFill>
              </a:rPr>
              <a:t>Les délégués de parents</a:t>
            </a:r>
            <a:r>
              <a:rPr lang="fr-FR" sz="2400" dirty="0" smtClean="0">
                <a:solidFill>
                  <a:schemeClr val="tx1"/>
                </a:solidFill>
              </a:rPr>
              <a:t/>
            </a:r>
            <a:br>
              <a:rPr lang="fr-FR" sz="2400" dirty="0" smtClean="0">
                <a:solidFill>
                  <a:schemeClr val="tx1"/>
                </a:solidFill>
              </a:rPr>
            </a:br>
            <a:r>
              <a:rPr lang="fr-FR" sz="4000" dirty="0" smtClean="0"/>
              <a:t/>
            </a:r>
            <a:br>
              <a:rPr lang="fr-FR" sz="4000" dirty="0" smtClean="0"/>
            </a:br>
            <a:r>
              <a:rPr lang="fr-FR" sz="8000" dirty="0" smtClean="0">
                <a:sym typeface="Wingdings"/>
              </a:rPr>
              <a:t> </a:t>
            </a:r>
            <a:r>
              <a:rPr lang="fr-FR" sz="6000" dirty="0"/>
              <a:t/>
            </a:r>
            <a:br>
              <a:rPr lang="fr-FR" sz="6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500174"/>
            <a:ext cx="8229600" cy="4857784"/>
          </a:xfrm>
        </p:spPr>
        <p:txBody>
          <a:bodyPr anchor="t" anchorCtr="0">
            <a:normAutofit fontScale="90000"/>
          </a:bodyPr>
          <a:lstStyle/>
          <a:p>
            <a:r>
              <a:rPr lang="fr-FR" sz="2400" dirty="0" smtClean="0"/>
              <a:t>Retrouvez </a:t>
            </a:r>
            <a:r>
              <a:rPr lang="fr-FR" sz="2400" dirty="0" smtClean="0"/>
              <a:t>toutes les informations pratiques, le projet éducatif , l’actualité de chaque classe sur notre site internet :</a:t>
            </a:r>
            <a:br>
              <a:rPr lang="fr-FR" sz="2400" dirty="0" smtClean="0"/>
            </a:br>
            <a:r>
              <a:rPr lang="fr-FR" sz="5400" dirty="0" smtClean="0">
                <a:solidFill>
                  <a:srgbClr val="FF0000"/>
                </a:solidFill>
                <a:hlinkClick r:id="rId2"/>
              </a:rPr>
              <a:t>langegardien.fr</a:t>
            </a:r>
            <a:r>
              <a:rPr lang="fr-FR" sz="5400" dirty="0" smtClean="0">
                <a:solidFill>
                  <a:srgbClr val="FF0000"/>
                </a:solidFill>
              </a:rPr>
              <a:t/>
            </a:r>
            <a:br>
              <a:rPr lang="fr-FR" sz="5400" dirty="0" smtClean="0">
                <a:solidFill>
                  <a:srgbClr val="FF0000"/>
                </a:solidFill>
              </a:rPr>
            </a:br>
            <a:r>
              <a:rPr lang="fr-FR" sz="5400" dirty="0" smtClean="0">
                <a:solidFill>
                  <a:srgbClr val="FF0000"/>
                </a:solidFill>
              </a:rPr>
              <a:t/>
            </a:r>
            <a:br>
              <a:rPr lang="fr-FR" sz="5400" dirty="0" smtClean="0">
                <a:solidFill>
                  <a:srgbClr val="FF0000"/>
                </a:solidFill>
              </a:rPr>
            </a:br>
            <a:r>
              <a:rPr lang="fr-FR" sz="5400" dirty="0" smtClean="0">
                <a:solidFill>
                  <a:srgbClr val="FF0000"/>
                </a:solidFill>
              </a:rPr>
              <a:t/>
            </a:r>
            <a:br>
              <a:rPr lang="fr-FR" sz="5400" dirty="0" smtClean="0">
                <a:solidFill>
                  <a:srgbClr val="FF0000"/>
                </a:solidFill>
              </a:rPr>
            </a:br>
            <a:r>
              <a:rPr lang="fr-FR" sz="5400" dirty="0" smtClean="0">
                <a:solidFill>
                  <a:srgbClr val="FF0000"/>
                </a:solidFill>
              </a:rPr>
              <a:t/>
            </a:r>
            <a:br>
              <a:rPr lang="fr-FR" sz="5400" dirty="0" smtClean="0">
                <a:solidFill>
                  <a:srgbClr val="FF0000"/>
                </a:solidFill>
              </a:rPr>
            </a:br>
            <a:r>
              <a:rPr lang="fr-FR" sz="5400" dirty="0" smtClean="0">
                <a:solidFill>
                  <a:srgbClr val="FF0000"/>
                </a:solidFill>
              </a:rPr>
              <a:t/>
            </a:r>
            <a:br>
              <a:rPr lang="fr-FR" sz="5400" dirty="0" smtClean="0">
                <a:solidFill>
                  <a:srgbClr val="FF0000"/>
                </a:solidFill>
              </a:rPr>
            </a:br>
            <a:r>
              <a:rPr lang="fr-FR" sz="2400" dirty="0" smtClean="0">
                <a:solidFill>
                  <a:schemeClr val="tx1"/>
                </a:solidFill>
              </a:rPr>
              <a:t/>
            </a:r>
            <a:br>
              <a:rPr lang="fr-FR" sz="2400" dirty="0" smtClean="0">
                <a:solidFill>
                  <a:schemeClr val="tx1"/>
                </a:solidFill>
              </a:rPr>
            </a:br>
            <a:r>
              <a:rPr lang="fr-FR" sz="4000" dirty="0" smtClean="0"/>
              <a:t/>
            </a:r>
            <a:br>
              <a:rPr lang="fr-FR" sz="4000" dirty="0" smtClean="0"/>
            </a:br>
            <a:r>
              <a:rPr lang="fr-FR" sz="8000" dirty="0" smtClean="0">
                <a:sym typeface="Wingdings"/>
              </a:rPr>
              <a:t> </a:t>
            </a:r>
            <a:r>
              <a:rPr lang="fr-FR" sz="6000" dirty="0" smtClean="0"/>
              <a:t/>
            </a:r>
            <a:br>
              <a:rPr lang="fr-FR" sz="6000" dirty="0" smtClean="0"/>
            </a:br>
            <a:r>
              <a:rPr lang="fr-FR" sz="2000" dirty="0" smtClean="0"/>
              <a:t/>
            </a:r>
            <a:br>
              <a:rPr lang="fr-FR" sz="2000" dirty="0" smtClean="0"/>
            </a:br>
            <a:r>
              <a:rPr lang="fr-FR" sz="2000" dirty="0" smtClean="0"/>
              <a:t>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3"/>
          <a:stretch>
            <a:fillRect/>
          </a:stretch>
        </p:blipFill>
        <p:spPr>
          <a:xfrm>
            <a:off x="642910" y="285728"/>
            <a:ext cx="1785950" cy="1205516"/>
          </a:xfrm>
        </p:spPr>
      </p:pic>
      <p:pic>
        <p:nvPicPr>
          <p:cNvPr id="7" name="Image 6" descr="logo.png"/>
          <p:cNvPicPr>
            <a:picLocks noChangeAspect="1"/>
          </p:cNvPicPr>
          <p:nvPr/>
        </p:nvPicPr>
        <p:blipFill>
          <a:blip r:embed="rId4"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1026" name="Picture 2"/>
          <p:cNvPicPr>
            <a:picLocks noChangeAspect="1" noChangeArrowheads="1"/>
          </p:cNvPicPr>
          <p:nvPr/>
        </p:nvPicPr>
        <p:blipFill>
          <a:blip r:embed="rId5"/>
          <a:srcRect/>
          <a:stretch>
            <a:fillRect/>
          </a:stretch>
        </p:blipFill>
        <p:spPr bwMode="auto">
          <a:xfrm>
            <a:off x="2000232" y="3000372"/>
            <a:ext cx="4929190" cy="36968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lstStyle/>
          <a:p>
            <a:endParaRPr lang="fr-FR"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500034" y="1785926"/>
            <a:ext cx="7854464" cy="4357718"/>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lstStyle/>
          <a:p>
            <a:endParaRPr lang="fr-FR"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pic>
        <p:nvPicPr>
          <p:cNvPr id="8" name="Image 7" descr="Equipe Ange Gardien.jpg"/>
          <p:cNvPicPr>
            <a:picLocks noChangeAspect="1"/>
          </p:cNvPicPr>
          <p:nvPr/>
        </p:nvPicPr>
        <p:blipFill>
          <a:blip r:embed="rId4" cstate="print"/>
          <a:stretch>
            <a:fillRect/>
          </a:stretch>
        </p:blipFill>
        <p:spPr>
          <a:xfrm>
            <a:off x="500033" y="1785926"/>
            <a:ext cx="8014755" cy="4500594"/>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a:bodyPr>
          <a:lstStyle/>
          <a:p>
            <a:r>
              <a:rPr lang="fr-FR" sz="2000" dirty="0"/>
              <a:t> </a:t>
            </a:r>
            <a:br>
              <a:rPr lang="fr-FR" sz="2000" dirty="0"/>
            </a:br>
            <a:r>
              <a:rPr lang="fr-FR" sz="2000" b="1" dirty="0"/>
              <a:t>ORGANISATION PEDAGOGIQUE et EQUIPE EDUCATIVE</a:t>
            </a: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graphicFrame>
        <p:nvGraphicFramePr>
          <p:cNvPr id="10" name="Tableau 9"/>
          <p:cNvGraphicFramePr>
            <a:graphicFrameLocks noGrp="1"/>
          </p:cNvGraphicFramePr>
          <p:nvPr/>
        </p:nvGraphicFramePr>
        <p:xfrm>
          <a:off x="714348" y="2643182"/>
          <a:ext cx="7572428" cy="2786082"/>
        </p:xfrm>
        <a:graphic>
          <a:graphicData uri="http://schemas.openxmlformats.org/drawingml/2006/table">
            <a:tbl>
              <a:tblPr firstRow="1" bandRow="1">
                <a:tableStyleId>{5C22544A-7EE6-4342-B048-85BDC9FD1C3A}</a:tableStyleId>
              </a:tblPr>
              <a:tblGrid>
                <a:gridCol w="1893107"/>
                <a:gridCol w="1893107"/>
                <a:gridCol w="1893107"/>
                <a:gridCol w="1893107"/>
              </a:tblGrid>
              <a:tr h="601727">
                <a:tc>
                  <a:txBody>
                    <a:bodyPr/>
                    <a:lstStyle/>
                    <a:p>
                      <a:pPr algn="ctr">
                        <a:spcAft>
                          <a:spcPts val="0"/>
                        </a:spcAft>
                      </a:pPr>
                      <a:r>
                        <a:rPr lang="fr-FR" sz="1200" b="1">
                          <a:latin typeface="Arial"/>
                          <a:ea typeface="MS Mincho"/>
                          <a:cs typeface="Times New Roman"/>
                        </a:rPr>
                        <a:t>3 classes</a:t>
                      </a:r>
                      <a:endParaRPr lang="fr-FR" sz="1200">
                        <a:latin typeface="Arial"/>
                        <a:ea typeface="MS Mincho"/>
                        <a:cs typeface="Times New Roman"/>
                      </a:endParaRPr>
                    </a:p>
                  </a:txBody>
                  <a:tcPr marL="68580" marR="68580" marT="0" marB="0" anchor="ctr"/>
                </a:tc>
                <a:tc>
                  <a:txBody>
                    <a:bodyPr/>
                    <a:lstStyle/>
                    <a:p>
                      <a:pPr algn="ctr">
                        <a:spcAft>
                          <a:spcPts val="0"/>
                        </a:spcAft>
                      </a:pPr>
                      <a:r>
                        <a:rPr lang="fr-FR" sz="1200" b="1">
                          <a:latin typeface="Arial"/>
                          <a:ea typeface="MS Mincho"/>
                          <a:cs typeface="Times New Roman"/>
                        </a:rPr>
                        <a:t>Répartition</a:t>
                      </a:r>
                      <a:endParaRPr lang="fr-FR" sz="1200">
                        <a:latin typeface="Arial"/>
                        <a:ea typeface="MS Mincho"/>
                        <a:cs typeface="Times New Roman"/>
                      </a:endParaRPr>
                    </a:p>
                  </a:txBody>
                  <a:tcPr marL="68580" marR="68580" marT="0" marB="0" anchor="ctr"/>
                </a:tc>
                <a:tc>
                  <a:txBody>
                    <a:bodyPr/>
                    <a:lstStyle/>
                    <a:p>
                      <a:pPr algn="ctr">
                        <a:spcAft>
                          <a:spcPts val="0"/>
                        </a:spcAft>
                      </a:pPr>
                      <a:endParaRPr lang="fr-FR" sz="1100" b="1" dirty="0" smtClean="0">
                        <a:latin typeface="Arial"/>
                        <a:ea typeface="MS Mincho"/>
                        <a:cs typeface="Times New Roman"/>
                      </a:endParaRPr>
                    </a:p>
                    <a:p>
                      <a:pPr algn="ctr">
                        <a:spcAft>
                          <a:spcPts val="0"/>
                        </a:spcAft>
                      </a:pPr>
                      <a:r>
                        <a:rPr lang="fr-FR" sz="1100" b="1" dirty="0" smtClean="0">
                          <a:latin typeface="Arial"/>
                          <a:ea typeface="MS Mincho"/>
                          <a:cs typeface="Times New Roman"/>
                        </a:rPr>
                        <a:t>Nombre </a:t>
                      </a:r>
                      <a:r>
                        <a:rPr lang="fr-FR" sz="1100" b="1" dirty="0">
                          <a:latin typeface="Arial"/>
                          <a:ea typeface="MS Mincho"/>
                          <a:cs typeface="Times New Roman"/>
                        </a:rPr>
                        <a:t>d’élèves</a:t>
                      </a:r>
                      <a:endParaRPr lang="fr-FR" sz="1200" dirty="0">
                        <a:latin typeface="Arial"/>
                        <a:ea typeface="MS Mincho"/>
                        <a:cs typeface="Times New Roman"/>
                      </a:endParaRPr>
                    </a:p>
                  </a:txBody>
                  <a:tcPr marL="68580" marR="68580" marT="0" marB="0"/>
                </a:tc>
                <a:tc>
                  <a:txBody>
                    <a:bodyPr/>
                    <a:lstStyle/>
                    <a:p>
                      <a:pPr algn="ctr">
                        <a:spcAft>
                          <a:spcPts val="0"/>
                        </a:spcAft>
                      </a:pPr>
                      <a:r>
                        <a:rPr lang="fr-FR" sz="1200" b="1">
                          <a:latin typeface="Arial"/>
                          <a:ea typeface="MS Mincho"/>
                          <a:cs typeface="Times New Roman"/>
                        </a:rPr>
                        <a:t>Enseignante</a:t>
                      </a:r>
                      <a:endParaRPr lang="fr-FR" sz="1200">
                        <a:latin typeface="Arial"/>
                        <a:ea typeface="MS Mincho"/>
                        <a:cs typeface="Times New Roman"/>
                      </a:endParaRPr>
                    </a:p>
                  </a:txBody>
                  <a:tcPr marL="68580" marR="68580" marT="0" marB="0" anchor="ctr"/>
                </a:tc>
              </a:tr>
              <a:tr h="791314">
                <a:tc>
                  <a:txBody>
                    <a:bodyPr/>
                    <a:lstStyle/>
                    <a:p>
                      <a:pPr algn="ctr">
                        <a:spcAft>
                          <a:spcPts val="0"/>
                        </a:spcAft>
                      </a:pPr>
                      <a:r>
                        <a:rPr lang="fr-FR" sz="1200" b="1">
                          <a:latin typeface="Arial"/>
                          <a:ea typeface="MS Mincho"/>
                          <a:cs typeface="Times New Roman"/>
                        </a:rPr>
                        <a:t>Cycle 1</a:t>
                      </a:r>
                      <a:endParaRPr lang="fr-FR" sz="1200">
                        <a:latin typeface="Arial"/>
                        <a:ea typeface="MS Mincho"/>
                        <a:cs typeface="Times New Roman"/>
                      </a:endParaRPr>
                    </a:p>
                    <a:p>
                      <a:pPr algn="ctr">
                        <a:spcAft>
                          <a:spcPts val="0"/>
                        </a:spcAft>
                      </a:pPr>
                      <a:r>
                        <a:rPr lang="fr-FR" sz="1200" b="1">
                          <a:latin typeface="Arial"/>
                          <a:ea typeface="MS Mincho"/>
                          <a:cs typeface="Times New Roman"/>
                        </a:rPr>
                        <a:t>(maternelle)</a:t>
                      </a:r>
                      <a:endParaRPr lang="fr-FR" sz="1200">
                        <a:latin typeface="Arial"/>
                        <a:ea typeface="MS Mincho"/>
                        <a:cs typeface="Times New Roman"/>
                      </a:endParaRPr>
                    </a:p>
                  </a:txBody>
                  <a:tcPr marL="68580" marR="68580" marT="0" marB="0" anchor="ctr"/>
                </a:tc>
                <a:tc>
                  <a:txBody>
                    <a:bodyPr/>
                    <a:lstStyle/>
                    <a:p>
                      <a:pPr algn="ctr">
                        <a:spcAft>
                          <a:spcPts val="0"/>
                        </a:spcAft>
                      </a:pPr>
                      <a:r>
                        <a:rPr lang="fr-FR" sz="1600">
                          <a:latin typeface="Arial"/>
                          <a:ea typeface="MS Mincho"/>
                          <a:cs typeface="Times New Roman"/>
                        </a:rPr>
                        <a:t>TPS/PS/MS/GS</a:t>
                      </a:r>
                      <a:endParaRPr lang="fr-FR" sz="1200">
                        <a:latin typeface="Arial"/>
                        <a:ea typeface="MS Mincho"/>
                        <a:cs typeface="Times New Roman"/>
                      </a:endParaRPr>
                    </a:p>
                  </a:txBody>
                  <a:tcPr marL="68580" marR="68580" marT="0" marB="0" anchor="ctr"/>
                </a:tc>
                <a:tc>
                  <a:txBody>
                    <a:bodyPr/>
                    <a:lstStyle/>
                    <a:p>
                      <a:pPr algn="ctr">
                        <a:spcAft>
                          <a:spcPts val="0"/>
                        </a:spcAft>
                      </a:pPr>
                      <a:r>
                        <a:rPr lang="fr-FR" sz="1600">
                          <a:latin typeface="Arial"/>
                          <a:ea typeface="MS Mincho"/>
                          <a:cs typeface="Times New Roman"/>
                        </a:rPr>
                        <a:t>27</a:t>
                      </a:r>
                      <a:endParaRPr lang="fr-FR" sz="1200">
                        <a:latin typeface="Arial"/>
                        <a:ea typeface="MS Mincho"/>
                        <a:cs typeface="Times New Roman"/>
                      </a:endParaRPr>
                    </a:p>
                  </a:txBody>
                  <a:tcPr marL="68580" marR="68580" marT="0" marB="0" anchor="ctr"/>
                </a:tc>
                <a:tc>
                  <a:txBody>
                    <a:bodyPr/>
                    <a:lstStyle/>
                    <a:p>
                      <a:pPr marL="180975">
                        <a:spcAft>
                          <a:spcPts val="0"/>
                        </a:spcAft>
                      </a:pPr>
                      <a:r>
                        <a:rPr lang="fr-FR" sz="1600">
                          <a:latin typeface="Arial"/>
                          <a:ea typeface="MS Mincho"/>
                          <a:cs typeface="Times New Roman"/>
                        </a:rPr>
                        <a:t>Mme Templon</a:t>
                      </a:r>
                      <a:endParaRPr lang="fr-FR" sz="1200">
                        <a:latin typeface="Arial"/>
                        <a:ea typeface="MS Mincho"/>
                        <a:cs typeface="Times New Roman"/>
                      </a:endParaRPr>
                    </a:p>
                  </a:txBody>
                  <a:tcPr marL="68580" marR="68580" marT="0" marB="0" anchor="ctr"/>
                </a:tc>
              </a:tr>
              <a:tr h="791314">
                <a:tc rowSpan="2">
                  <a:txBody>
                    <a:bodyPr/>
                    <a:lstStyle/>
                    <a:p>
                      <a:pPr algn="ctr">
                        <a:spcAft>
                          <a:spcPts val="0"/>
                        </a:spcAft>
                      </a:pPr>
                      <a:r>
                        <a:rPr lang="fr-FR" sz="1200" b="1">
                          <a:latin typeface="Arial"/>
                          <a:ea typeface="MS Mincho"/>
                          <a:cs typeface="Times New Roman"/>
                        </a:rPr>
                        <a:t>Cycle 2</a:t>
                      </a:r>
                      <a:endParaRPr lang="fr-FR" sz="1200">
                        <a:latin typeface="Arial"/>
                        <a:ea typeface="MS Mincho"/>
                        <a:cs typeface="Times New Roman"/>
                      </a:endParaRPr>
                    </a:p>
                    <a:p>
                      <a:pPr algn="ctr">
                        <a:spcAft>
                          <a:spcPts val="0"/>
                        </a:spcAft>
                      </a:pPr>
                      <a:r>
                        <a:rPr lang="fr-FR" sz="1200" b="1">
                          <a:latin typeface="Arial"/>
                          <a:ea typeface="MS Mincho"/>
                          <a:cs typeface="Times New Roman"/>
                        </a:rPr>
                        <a:t>(CP, CE1, CE2)</a:t>
                      </a:r>
                      <a:endParaRPr lang="fr-FR" sz="1200">
                        <a:latin typeface="Arial"/>
                        <a:ea typeface="MS Mincho"/>
                        <a:cs typeface="Times New Roman"/>
                      </a:endParaRPr>
                    </a:p>
                    <a:p>
                      <a:pPr algn="ctr">
                        <a:spcAft>
                          <a:spcPts val="0"/>
                        </a:spcAft>
                      </a:pPr>
                      <a:r>
                        <a:rPr lang="fr-FR" sz="1200" b="1">
                          <a:latin typeface="Arial"/>
                          <a:ea typeface="MS Mincho"/>
                          <a:cs typeface="Times New Roman"/>
                        </a:rPr>
                        <a:t>Cycle 3</a:t>
                      </a:r>
                      <a:endParaRPr lang="fr-FR" sz="1200">
                        <a:latin typeface="Arial"/>
                        <a:ea typeface="MS Mincho"/>
                        <a:cs typeface="Times New Roman"/>
                      </a:endParaRPr>
                    </a:p>
                    <a:p>
                      <a:pPr algn="ctr">
                        <a:spcAft>
                          <a:spcPts val="0"/>
                        </a:spcAft>
                      </a:pPr>
                      <a:r>
                        <a:rPr lang="fr-FR" sz="1200" b="1">
                          <a:latin typeface="Arial"/>
                          <a:ea typeface="MS Mincho"/>
                          <a:cs typeface="Times New Roman"/>
                        </a:rPr>
                        <a:t>(CM1, CM2)</a:t>
                      </a:r>
                      <a:endParaRPr lang="fr-FR" sz="1200">
                        <a:latin typeface="Arial"/>
                        <a:ea typeface="MS Mincho"/>
                        <a:cs typeface="Times New Roman"/>
                      </a:endParaRPr>
                    </a:p>
                  </a:txBody>
                  <a:tcPr marL="68580" marR="68580" marT="0" marB="0" anchor="ctr"/>
                </a:tc>
                <a:tc>
                  <a:txBody>
                    <a:bodyPr/>
                    <a:lstStyle/>
                    <a:p>
                      <a:pPr algn="ctr">
                        <a:spcAft>
                          <a:spcPts val="0"/>
                        </a:spcAft>
                      </a:pPr>
                      <a:r>
                        <a:rPr lang="fr-FR" sz="1600">
                          <a:latin typeface="Arial"/>
                          <a:ea typeface="MS Mincho"/>
                          <a:cs typeface="Times New Roman"/>
                        </a:rPr>
                        <a:t>CP/CE1</a:t>
                      </a:r>
                      <a:endParaRPr lang="fr-FR" sz="1200">
                        <a:latin typeface="Arial"/>
                        <a:ea typeface="MS Mincho"/>
                        <a:cs typeface="Times New Roman"/>
                      </a:endParaRPr>
                    </a:p>
                  </a:txBody>
                  <a:tcPr marL="68580" marR="68580" marT="0" marB="0" anchor="ctr"/>
                </a:tc>
                <a:tc>
                  <a:txBody>
                    <a:bodyPr/>
                    <a:lstStyle/>
                    <a:p>
                      <a:pPr algn="ctr">
                        <a:spcAft>
                          <a:spcPts val="0"/>
                        </a:spcAft>
                      </a:pPr>
                      <a:r>
                        <a:rPr lang="fr-FR" sz="1600">
                          <a:latin typeface="Arial"/>
                          <a:ea typeface="MS Mincho"/>
                          <a:cs typeface="Times New Roman"/>
                        </a:rPr>
                        <a:t>20</a:t>
                      </a:r>
                      <a:endParaRPr lang="fr-FR" sz="1200">
                        <a:latin typeface="Arial"/>
                        <a:ea typeface="MS Mincho"/>
                        <a:cs typeface="Times New Roman"/>
                      </a:endParaRPr>
                    </a:p>
                  </a:txBody>
                  <a:tcPr marL="68580" marR="68580" marT="0" marB="0" anchor="ctr"/>
                </a:tc>
                <a:tc>
                  <a:txBody>
                    <a:bodyPr/>
                    <a:lstStyle/>
                    <a:p>
                      <a:pPr marL="180975">
                        <a:spcAft>
                          <a:spcPts val="0"/>
                        </a:spcAft>
                      </a:pPr>
                      <a:r>
                        <a:rPr lang="fr-FR" sz="1600">
                          <a:latin typeface="Arial"/>
                          <a:ea typeface="MS Mincho"/>
                          <a:cs typeface="Times New Roman"/>
                        </a:rPr>
                        <a:t>Mme Douetté</a:t>
                      </a:r>
                      <a:endParaRPr lang="fr-FR" sz="1200">
                        <a:latin typeface="Arial"/>
                        <a:ea typeface="MS Mincho"/>
                        <a:cs typeface="Times New Roman"/>
                      </a:endParaRPr>
                    </a:p>
                  </a:txBody>
                  <a:tcPr marL="68580" marR="68580" marT="0" marB="0" anchor="ctr"/>
                </a:tc>
              </a:tr>
              <a:tr h="601727">
                <a:tc vMerge="1">
                  <a:txBody>
                    <a:bodyPr/>
                    <a:lstStyle/>
                    <a:p>
                      <a:endParaRPr lang="fr-FR"/>
                    </a:p>
                  </a:txBody>
                  <a:tcPr/>
                </a:tc>
                <a:tc>
                  <a:txBody>
                    <a:bodyPr/>
                    <a:lstStyle/>
                    <a:p>
                      <a:pPr algn="ctr">
                        <a:spcAft>
                          <a:spcPts val="0"/>
                        </a:spcAft>
                      </a:pPr>
                      <a:r>
                        <a:rPr lang="fr-FR" sz="1600">
                          <a:latin typeface="Arial"/>
                          <a:ea typeface="MS Mincho"/>
                          <a:cs typeface="Times New Roman"/>
                        </a:rPr>
                        <a:t>CE2/CM1/CM2</a:t>
                      </a:r>
                      <a:endParaRPr lang="fr-FR" sz="1200">
                        <a:latin typeface="Arial"/>
                        <a:ea typeface="MS Mincho"/>
                        <a:cs typeface="Times New Roman"/>
                      </a:endParaRPr>
                    </a:p>
                  </a:txBody>
                  <a:tcPr marL="68580" marR="68580" marT="0" marB="0" anchor="ctr"/>
                </a:tc>
                <a:tc>
                  <a:txBody>
                    <a:bodyPr/>
                    <a:lstStyle/>
                    <a:p>
                      <a:pPr algn="ctr">
                        <a:spcAft>
                          <a:spcPts val="0"/>
                        </a:spcAft>
                      </a:pPr>
                      <a:r>
                        <a:rPr lang="fr-FR" sz="1600">
                          <a:latin typeface="Arial"/>
                          <a:ea typeface="MS Mincho"/>
                          <a:cs typeface="Times New Roman"/>
                        </a:rPr>
                        <a:t>19</a:t>
                      </a:r>
                      <a:endParaRPr lang="fr-FR" sz="1200">
                        <a:latin typeface="Arial"/>
                        <a:ea typeface="MS Mincho"/>
                        <a:cs typeface="Times New Roman"/>
                      </a:endParaRPr>
                    </a:p>
                  </a:txBody>
                  <a:tcPr marL="68580" marR="68580" marT="0" marB="0" anchor="ctr"/>
                </a:tc>
                <a:tc>
                  <a:txBody>
                    <a:bodyPr/>
                    <a:lstStyle/>
                    <a:p>
                      <a:pPr marL="180975">
                        <a:spcAft>
                          <a:spcPts val="0"/>
                        </a:spcAft>
                      </a:pPr>
                      <a:r>
                        <a:rPr lang="fr-FR" sz="1600" dirty="0">
                          <a:latin typeface="Arial"/>
                          <a:ea typeface="MS Mincho"/>
                          <a:cs typeface="Times New Roman"/>
                        </a:rPr>
                        <a:t>Mme </a:t>
                      </a:r>
                      <a:r>
                        <a:rPr lang="fr-FR" sz="1600" dirty="0" err="1">
                          <a:latin typeface="Arial"/>
                          <a:ea typeface="MS Mincho"/>
                          <a:cs typeface="Times New Roman"/>
                        </a:rPr>
                        <a:t>Lagrée</a:t>
                      </a:r>
                      <a:endParaRPr lang="fr-FR" sz="1200" dirty="0">
                        <a:latin typeface="Arial"/>
                        <a:ea typeface="MS Mincho"/>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a:bodyPr>
          <a:lstStyle/>
          <a:p>
            <a:pPr algn="l"/>
            <a:r>
              <a:rPr lang="fr-FR" sz="2000" dirty="0"/>
              <a:t> </a:t>
            </a:r>
            <a:br>
              <a:rPr lang="fr-FR" sz="2000" dirty="0"/>
            </a:br>
            <a:r>
              <a:rPr lang="fr-FR" sz="2000" dirty="0" smtClean="0"/>
              <a:t>	</a:t>
            </a:r>
            <a:r>
              <a:rPr lang="fr-FR" sz="2000" b="1" dirty="0" smtClean="0"/>
              <a:t>ORGANISATION </a:t>
            </a:r>
            <a:r>
              <a:rPr lang="fr-FR" sz="2000" b="1" dirty="0"/>
              <a:t>PEDAGOGIQUE et EQUIPE </a:t>
            </a:r>
            <a:r>
              <a:rPr lang="fr-FR" sz="2000" b="1" dirty="0" smtClean="0"/>
              <a:t>EDUCATIVE</a:t>
            </a:r>
            <a:br>
              <a:rPr lang="fr-FR" sz="2000" b="1" dirty="0" smtClean="0"/>
            </a:br>
            <a:r>
              <a:rPr lang="fr-FR" sz="2000" b="1" dirty="0"/>
              <a:t/>
            </a:r>
            <a:br>
              <a:rPr lang="fr-FR" sz="2000" b="1" dirty="0"/>
            </a:br>
            <a:r>
              <a:rPr lang="fr-FR" sz="2000" dirty="0">
                <a:sym typeface="Wingdings"/>
              </a:rPr>
              <a:t></a:t>
            </a:r>
            <a:r>
              <a:rPr lang="fr-FR" sz="2000" dirty="0"/>
              <a:t> </a:t>
            </a:r>
            <a:r>
              <a:rPr lang="fr-FR" sz="2000" b="1" dirty="0"/>
              <a:t>Chef d’établissement</a:t>
            </a:r>
            <a:r>
              <a:rPr lang="fr-FR" sz="2000" dirty="0"/>
              <a:t> : 	Matthieu GAUTIER</a:t>
            </a:r>
            <a:br>
              <a:rPr lang="fr-FR" sz="2000" dirty="0"/>
            </a:br>
            <a:r>
              <a:rPr lang="fr-FR" sz="2000" dirty="0"/>
              <a:t> </a:t>
            </a:r>
            <a:r>
              <a:rPr lang="fr-FR" sz="2000" dirty="0" smtClean="0"/>
              <a:t/>
            </a:r>
            <a:br>
              <a:rPr lang="fr-FR" sz="2000" dirty="0" smtClean="0"/>
            </a:br>
            <a:r>
              <a:rPr lang="fr-FR" sz="2000" u="sng" dirty="0" smtClean="0"/>
              <a:t>Personnels </a:t>
            </a:r>
            <a:r>
              <a:rPr lang="fr-FR" sz="2000" u="sng" dirty="0"/>
              <a:t>OGEC :</a:t>
            </a:r>
            <a:r>
              <a:rPr lang="fr-FR" sz="2000" dirty="0"/>
              <a:t/>
            </a:r>
            <a:br>
              <a:rPr lang="fr-FR" sz="2000" dirty="0"/>
            </a:br>
            <a:r>
              <a:rPr lang="fr-FR" sz="2000" dirty="0">
                <a:sym typeface="Wingdings"/>
              </a:rPr>
              <a:t></a:t>
            </a:r>
            <a:r>
              <a:rPr lang="fr-FR" sz="2000" dirty="0"/>
              <a:t> </a:t>
            </a:r>
            <a:r>
              <a:rPr lang="fr-FR" sz="2000" b="1" dirty="0"/>
              <a:t>ASEM </a:t>
            </a:r>
            <a:r>
              <a:rPr lang="fr-FR" sz="2000" dirty="0"/>
              <a:t>: Gisèle GAUDIN</a:t>
            </a:r>
            <a:br>
              <a:rPr lang="fr-FR" sz="2000" dirty="0"/>
            </a:br>
            <a:r>
              <a:rPr lang="fr-FR" sz="2000" dirty="0">
                <a:sym typeface="Wingdings"/>
              </a:rPr>
              <a:t></a:t>
            </a:r>
            <a:r>
              <a:rPr lang="fr-FR" sz="2000" dirty="0"/>
              <a:t> </a:t>
            </a:r>
            <a:r>
              <a:rPr lang="fr-FR" sz="2000" b="1" dirty="0"/>
              <a:t>Femme de services</a:t>
            </a:r>
            <a:r>
              <a:rPr lang="fr-FR" sz="2000" dirty="0"/>
              <a:t> : Valérie FORVEILLE</a:t>
            </a:r>
            <a:br>
              <a:rPr lang="fr-FR" sz="2000" dirty="0"/>
            </a:br>
            <a:r>
              <a:rPr lang="fr-FR" sz="2000" dirty="0"/>
              <a:t> </a:t>
            </a:r>
            <a:br>
              <a:rPr lang="fr-FR" sz="2000" dirty="0"/>
            </a:br>
            <a:r>
              <a:rPr lang="fr-FR" sz="2000" u="sng" dirty="0"/>
              <a:t>Réseau d’aide :</a:t>
            </a:r>
            <a:r>
              <a:rPr lang="fr-FR" sz="2000" dirty="0"/>
              <a:t/>
            </a:r>
            <a:br>
              <a:rPr lang="fr-FR" sz="2000" dirty="0"/>
            </a:br>
            <a:r>
              <a:rPr lang="fr-FR" sz="2000" dirty="0">
                <a:sym typeface="Wingdings"/>
              </a:rPr>
              <a:t></a:t>
            </a:r>
            <a:r>
              <a:rPr lang="fr-FR" sz="2000" dirty="0"/>
              <a:t> </a:t>
            </a:r>
            <a:r>
              <a:rPr lang="fr-FR" sz="2000" b="1" dirty="0"/>
              <a:t>Enseignante spécialisée </a:t>
            </a:r>
            <a:r>
              <a:rPr lang="fr-FR" sz="2000" dirty="0"/>
              <a:t>: Sabrina LAMIRE</a:t>
            </a:r>
            <a:br>
              <a:rPr lang="fr-FR" sz="2000" dirty="0"/>
            </a:br>
            <a:r>
              <a:rPr lang="fr-FR" sz="2000" dirty="0"/>
              <a:t> </a:t>
            </a:r>
            <a:br>
              <a:rPr lang="fr-FR" sz="2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8" name="Image 7" descr="Valérie-e1535660649506-225x300.jpg"/>
          <p:cNvPicPr>
            <a:picLocks noChangeAspect="1"/>
          </p:cNvPicPr>
          <p:nvPr/>
        </p:nvPicPr>
        <p:blipFill>
          <a:blip r:embed="rId4"/>
          <a:stretch>
            <a:fillRect/>
          </a:stretch>
        </p:blipFill>
        <p:spPr>
          <a:xfrm>
            <a:off x="5715008" y="2928934"/>
            <a:ext cx="2396417" cy="31952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fontScale="90000"/>
          </a:bodyPr>
          <a:lstStyle/>
          <a:p>
            <a:pPr algn="l"/>
            <a:r>
              <a:rPr lang="fr-FR" sz="3100" b="1" u="sng" dirty="0" smtClean="0"/>
              <a:t>Le </a:t>
            </a:r>
            <a:r>
              <a:rPr lang="fr-FR" sz="3100" b="1" u="sng" dirty="0"/>
              <a:t>poste d'Aide Spécialisée</a:t>
            </a:r>
            <a:r>
              <a:rPr lang="fr-FR" sz="3100" b="1" dirty="0"/>
              <a:t> </a:t>
            </a:r>
            <a:r>
              <a:rPr lang="fr-FR" sz="3100" b="1" dirty="0" smtClean="0"/>
              <a:t>:                     </a:t>
            </a:r>
            <a:r>
              <a:rPr lang="fr-FR" sz="3100" b="1" dirty="0"/>
              <a:t>Sabrina </a:t>
            </a:r>
            <a:r>
              <a:rPr lang="fr-FR" sz="3100" b="1" dirty="0" err="1"/>
              <a:t>Lamiré</a:t>
            </a:r>
            <a:r>
              <a:rPr lang="fr-FR" dirty="0"/>
              <a:t/>
            </a:r>
            <a:br>
              <a:rPr lang="fr-FR" dirty="0"/>
            </a:br>
            <a:r>
              <a:rPr lang="fr-FR" sz="2000" dirty="0" smtClean="0">
                <a:solidFill>
                  <a:schemeClr val="tx1"/>
                </a:solidFill>
              </a:rPr>
              <a:t> </a:t>
            </a:r>
            <a:r>
              <a:rPr lang="fr-FR" sz="1300" b="1" u="sng" dirty="0" smtClean="0">
                <a:solidFill>
                  <a:schemeClr val="tx1"/>
                </a:solidFill>
              </a:rPr>
              <a:t>Missions</a:t>
            </a:r>
            <a:r>
              <a:rPr lang="fr-FR" sz="1300" dirty="0" smtClean="0">
                <a:solidFill>
                  <a:schemeClr val="tx1"/>
                </a:solidFill>
              </a:rPr>
              <a:t/>
            </a:r>
            <a:br>
              <a:rPr lang="fr-FR" sz="1300" dirty="0" smtClean="0">
                <a:solidFill>
                  <a:schemeClr val="tx1"/>
                </a:solidFill>
              </a:rPr>
            </a:br>
            <a:r>
              <a:rPr lang="fr-FR" sz="1300" i="1" dirty="0" smtClean="0">
                <a:solidFill>
                  <a:schemeClr val="tx1"/>
                </a:solidFill>
              </a:rPr>
              <a:t>Avec les enseignants :</a:t>
            </a:r>
            <a:r>
              <a:rPr lang="fr-FR" sz="1300" dirty="0" smtClean="0">
                <a:solidFill>
                  <a:schemeClr val="tx1"/>
                </a:solidFill>
              </a:rPr>
              <a:t/>
            </a:r>
            <a:br>
              <a:rPr lang="fr-FR" sz="1300" dirty="0" smtClean="0">
                <a:solidFill>
                  <a:schemeClr val="tx1"/>
                </a:solidFill>
              </a:rPr>
            </a:br>
            <a:r>
              <a:rPr lang="fr-FR" sz="1300" i="1" dirty="0" smtClean="0">
                <a:solidFill>
                  <a:schemeClr val="tx1"/>
                </a:solidFill>
              </a:rPr>
              <a:t> </a:t>
            </a:r>
            <a:r>
              <a:rPr lang="fr-FR" sz="1300" dirty="0" smtClean="0">
                <a:solidFill>
                  <a:schemeClr val="tx1"/>
                </a:solidFill>
              </a:rPr>
              <a:t/>
            </a:r>
            <a:br>
              <a:rPr lang="fr-FR" sz="1300" dirty="0" smtClean="0">
                <a:solidFill>
                  <a:schemeClr val="tx1"/>
                </a:solidFill>
              </a:rPr>
            </a:br>
            <a:r>
              <a:rPr lang="fr-FR" sz="1300" dirty="0" smtClean="0">
                <a:solidFill>
                  <a:schemeClr val="tx1"/>
                </a:solidFill>
              </a:rPr>
              <a:t>- PREVENTION des difficultés scolaires </a:t>
            </a:r>
            <a:br>
              <a:rPr lang="fr-FR" sz="1300" dirty="0" smtClean="0">
                <a:solidFill>
                  <a:schemeClr val="tx1"/>
                </a:solidFill>
              </a:rPr>
            </a:br>
            <a:r>
              <a:rPr lang="fr-FR" sz="1300" dirty="0" smtClean="0">
                <a:solidFill>
                  <a:schemeClr val="tx1"/>
                </a:solidFill>
              </a:rPr>
              <a:t>RECHERCHE de SOLUTIONS en cas de </a:t>
            </a:r>
            <a:r>
              <a:rPr lang="fr-FR" sz="1300" b="1" dirty="0" smtClean="0">
                <a:solidFill>
                  <a:schemeClr val="tx1"/>
                </a:solidFill>
              </a:rPr>
              <a:t>difficulté scolaire persistante, </a:t>
            </a:r>
            <a:br>
              <a:rPr lang="fr-FR" sz="1300" b="1" dirty="0" smtClean="0">
                <a:solidFill>
                  <a:schemeClr val="tx1"/>
                </a:solidFill>
              </a:rPr>
            </a:br>
            <a:r>
              <a:rPr lang="fr-FR" sz="1300" b="1" dirty="0" smtClean="0">
                <a:solidFill>
                  <a:schemeClr val="tx1"/>
                </a:solidFill>
              </a:rPr>
              <a:t>  </a:t>
            </a:r>
            <a:r>
              <a:rPr lang="fr-FR" sz="1300" dirty="0" smtClean="0">
                <a:solidFill>
                  <a:schemeClr val="tx1"/>
                </a:solidFill>
              </a:rPr>
              <a:t>malgré les aides apportées en classe.</a:t>
            </a:r>
            <a:br>
              <a:rPr lang="fr-FR" sz="1300" dirty="0" smtClean="0">
                <a:solidFill>
                  <a:schemeClr val="tx1"/>
                </a:solidFill>
              </a:rPr>
            </a:br>
            <a:r>
              <a:rPr lang="fr-FR" sz="1300" dirty="0" smtClean="0">
                <a:solidFill>
                  <a:schemeClr val="tx1"/>
                </a:solidFill>
              </a:rPr>
              <a:t/>
            </a:r>
            <a:br>
              <a:rPr lang="fr-FR" sz="1300" dirty="0" smtClean="0">
                <a:solidFill>
                  <a:schemeClr val="tx1"/>
                </a:solidFill>
              </a:rPr>
            </a:br>
            <a:r>
              <a:rPr lang="fr-FR" sz="1300" b="1" u="sng" dirty="0" smtClean="0">
                <a:solidFill>
                  <a:schemeClr val="tx1"/>
                </a:solidFill>
              </a:rPr>
              <a:t>Fonctionnement</a:t>
            </a:r>
            <a:r>
              <a:rPr lang="fr-FR" sz="1300" dirty="0" smtClean="0">
                <a:solidFill>
                  <a:schemeClr val="tx1"/>
                </a:solidFill>
              </a:rPr>
              <a:t/>
            </a:r>
            <a:br>
              <a:rPr lang="fr-FR" sz="1300" dirty="0" smtClean="0">
                <a:solidFill>
                  <a:schemeClr val="tx1"/>
                </a:solidFill>
              </a:rPr>
            </a:br>
            <a:r>
              <a:rPr lang="fr-FR" sz="1300" dirty="0" smtClean="0">
                <a:solidFill>
                  <a:schemeClr val="tx1"/>
                </a:solidFill>
              </a:rPr>
              <a:t> </a:t>
            </a:r>
            <a:br>
              <a:rPr lang="fr-FR" sz="1300" dirty="0" smtClean="0">
                <a:solidFill>
                  <a:schemeClr val="tx1"/>
                </a:solidFill>
              </a:rPr>
            </a:br>
            <a:r>
              <a:rPr lang="fr-FR" sz="1300" dirty="0" smtClean="0">
                <a:solidFill>
                  <a:schemeClr val="tx1"/>
                </a:solidFill>
              </a:rPr>
              <a:t>1.L’</a:t>
            </a:r>
            <a:r>
              <a:rPr lang="fr-FR" sz="1300" b="1" dirty="0" smtClean="0">
                <a:solidFill>
                  <a:schemeClr val="tx1"/>
                </a:solidFill>
              </a:rPr>
              <a:t>enseignant de la classe</a:t>
            </a:r>
            <a:r>
              <a:rPr lang="fr-FR" sz="1300" dirty="0" smtClean="0">
                <a:solidFill>
                  <a:schemeClr val="tx1"/>
                </a:solidFill>
              </a:rPr>
              <a:t> me présente son </a:t>
            </a:r>
            <a:r>
              <a:rPr lang="fr-FR" sz="1300" b="1" dirty="0" smtClean="0">
                <a:solidFill>
                  <a:schemeClr val="tx1"/>
                </a:solidFill>
              </a:rPr>
              <a:t>questionnement</a:t>
            </a:r>
            <a:r>
              <a:rPr lang="fr-FR" sz="1300" dirty="0" smtClean="0">
                <a:solidFill>
                  <a:schemeClr val="tx1"/>
                </a:solidFill>
              </a:rPr>
              <a:t> au sujet d'un élève.</a:t>
            </a:r>
            <a:br>
              <a:rPr lang="fr-FR" sz="1300" dirty="0" smtClean="0">
                <a:solidFill>
                  <a:schemeClr val="tx1"/>
                </a:solidFill>
              </a:rPr>
            </a:br>
            <a:r>
              <a:rPr lang="fr-FR" sz="1300" dirty="0" smtClean="0">
                <a:solidFill>
                  <a:schemeClr val="tx1"/>
                </a:solidFill>
              </a:rPr>
              <a:t> </a:t>
            </a:r>
            <a:br>
              <a:rPr lang="fr-FR" sz="1300" dirty="0" smtClean="0">
                <a:solidFill>
                  <a:schemeClr val="tx1"/>
                </a:solidFill>
              </a:rPr>
            </a:br>
            <a:r>
              <a:rPr lang="fr-FR" sz="1300" dirty="0" smtClean="0">
                <a:solidFill>
                  <a:schemeClr val="tx1"/>
                </a:solidFill>
              </a:rPr>
              <a:t>2.Si une </a:t>
            </a:r>
            <a:r>
              <a:rPr lang="fr-FR" sz="1300" b="1" dirty="0" smtClean="0">
                <a:solidFill>
                  <a:schemeClr val="tx1"/>
                </a:solidFill>
              </a:rPr>
              <a:t>analyse de situation</a:t>
            </a:r>
            <a:r>
              <a:rPr lang="fr-FR" sz="1300" dirty="0" smtClean="0">
                <a:solidFill>
                  <a:schemeClr val="tx1"/>
                </a:solidFill>
              </a:rPr>
              <a:t> est décidée, les </a:t>
            </a:r>
            <a:r>
              <a:rPr lang="fr-FR" sz="1300" b="1" dirty="0" smtClean="0">
                <a:solidFill>
                  <a:schemeClr val="tx1"/>
                </a:solidFill>
              </a:rPr>
              <a:t>parents</a:t>
            </a:r>
            <a:r>
              <a:rPr lang="fr-FR" sz="1300" dirty="0" smtClean="0">
                <a:solidFill>
                  <a:schemeClr val="tx1"/>
                </a:solidFill>
              </a:rPr>
              <a:t> sont </a:t>
            </a:r>
            <a:r>
              <a:rPr lang="fr-FR" sz="1300" b="1" dirty="0" smtClean="0">
                <a:solidFill>
                  <a:schemeClr val="tx1"/>
                </a:solidFill>
              </a:rPr>
              <a:t>informés</a:t>
            </a:r>
            <a:r>
              <a:rPr lang="fr-FR" sz="1300" dirty="0" smtClean="0">
                <a:solidFill>
                  <a:schemeClr val="tx1"/>
                </a:solidFill>
              </a:rPr>
              <a:t> et </a:t>
            </a:r>
            <a:r>
              <a:rPr lang="fr-FR" sz="1300" b="1" dirty="0" smtClean="0">
                <a:solidFill>
                  <a:schemeClr val="tx1"/>
                </a:solidFill>
              </a:rPr>
              <a:t>y participent</a:t>
            </a:r>
            <a:r>
              <a:rPr lang="fr-FR" sz="1300" dirty="0" smtClean="0">
                <a:solidFill>
                  <a:schemeClr val="tx1"/>
                </a:solidFill>
              </a:rPr>
              <a:t>. Alors, je peux :</a:t>
            </a:r>
            <a:br>
              <a:rPr lang="fr-FR" sz="1300" dirty="0" smtClean="0">
                <a:solidFill>
                  <a:schemeClr val="tx1"/>
                </a:solidFill>
              </a:rPr>
            </a:br>
            <a:r>
              <a:rPr lang="fr-FR" sz="1300" dirty="0" smtClean="0">
                <a:solidFill>
                  <a:schemeClr val="tx1"/>
                </a:solidFill>
              </a:rPr>
              <a:t>	- venir observer l'enfant en classe</a:t>
            </a:r>
            <a:br>
              <a:rPr lang="fr-FR" sz="1300" dirty="0" smtClean="0">
                <a:solidFill>
                  <a:schemeClr val="tx1"/>
                </a:solidFill>
              </a:rPr>
            </a:br>
            <a:r>
              <a:rPr lang="fr-FR" sz="1300" dirty="0" smtClean="0">
                <a:solidFill>
                  <a:schemeClr val="tx1"/>
                </a:solidFill>
              </a:rPr>
              <a:t>	- avoir un entretien avec lui</a:t>
            </a:r>
            <a:br>
              <a:rPr lang="fr-FR" sz="1300" dirty="0" smtClean="0">
                <a:solidFill>
                  <a:schemeClr val="tx1"/>
                </a:solidFill>
              </a:rPr>
            </a:br>
            <a:r>
              <a:rPr lang="fr-FR" sz="1300" dirty="0" smtClean="0">
                <a:solidFill>
                  <a:schemeClr val="tx1"/>
                </a:solidFill>
              </a:rPr>
              <a:t>	- analyser ses écrits.</a:t>
            </a:r>
            <a:br>
              <a:rPr lang="fr-FR" sz="1300" dirty="0" smtClean="0">
                <a:solidFill>
                  <a:schemeClr val="tx1"/>
                </a:solidFill>
              </a:rPr>
            </a:br>
            <a:r>
              <a:rPr lang="fr-FR" sz="1300" dirty="0" smtClean="0">
                <a:solidFill>
                  <a:schemeClr val="tx1"/>
                </a:solidFill>
              </a:rPr>
              <a:t/>
            </a:r>
            <a:br>
              <a:rPr lang="fr-FR" sz="1300" dirty="0" smtClean="0">
                <a:solidFill>
                  <a:schemeClr val="tx1"/>
                </a:solidFill>
              </a:rPr>
            </a:br>
            <a:r>
              <a:rPr lang="fr-FR" sz="1300" dirty="0" smtClean="0">
                <a:solidFill>
                  <a:schemeClr val="tx1"/>
                </a:solidFill>
              </a:rPr>
              <a:t>3.Avec l’enseignant de classe, nous croisons nos regards et construisons des </a:t>
            </a:r>
            <a:r>
              <a:rPr lang="fr-FR" sz="1300" b="1" dirty="0" smtClean="0">
                <a:solidFill>
                  <a:schemeClr val="tx1"/>
                </a:solidFill>
              </a:rPr>
              <a:t>réponses adaptées aux besoins particuliers</a:t>
            </a:r>
            <a:r>
              <a:rPr lang="fr-FR" sz="1300" dirty="0" smtClean="0">
                <a:solidFill>
                  <a:schemeClr val="tx1"/>
                </a:solidFill>
              </a:rPr>
              <a:t> de l’enfant :</a:t>
            </a:r>
            <a:br>
              <a:rPr lang="fr-FR" sz="1300" dirty="0" smtClean="0">
                <a:solidFill>
                  <a:schemeClr val="tx1"/>
                </a:solidFill>
              </a:rPr>
            </a:br>
            <a:r>
              <a:rPr lang="fr-FR" sz="1300" dirty="0" smtClean="0">
                <a:solidFill>
                  <a:schemeClr val="tx1"/>
                </a:solidFill>
              </a:rPr>
              <a:t>	- des adaptations en classe</a:t>
            </a:r>
            <a:br>
              <a:rPr lang="fr-FR" sz="1300" dirty="0" smtClean="0">
                <a:solidFill>
                  <a:schemeClr val="tx1"/>
                </a:solidFill>
              </a:rPr>
            </a:br>
            <a:r>
              <a:rPr lang="fr-FR" sz="1300" dirty="0" smtClean="0">
                <a:solidFill>
                  <a:schemeClr val="tx1"/>
                </a:solidFill>
              </a:rPr>
              <a:t>	- la proposition d'une aide extérieure à l'école…</a:t>
            </a:r>
            <a:br>
              <a:rPr lang="fr-FR" sz="1300" dirty="0" smtClean="0">
                <a:solidFill>
                  <a:schemeClr val="tx1"/>
                </a:solidFill>
              </a:rPr>
            </a:br>
            <a:r>
              <a:rPr lang="fr-FR" sz="1300" dirty="0" smtClean="0">
                <a:solidFill>
                  <a:schemeClr val="tx1"/>
                </a:solidFill>
              </a:rPr>
              <a:t> </a:t>
            </a:r>
            <a:br>
              <a:rPr lang="fr-FR" sz="1300" dirty="0" smtClean="0">
                <a:solidFill>
                  <a:schemeClr val="tx1"/>
                </a:solidFill>
              </a:rPr>
            </a:br>
            <a:r>
              <a:rPr lang="fr-FR" sz="1300" dirty="0" smtClean="0">
                <a:solidFill>
                  <a:schemeClr val="tx1"/>
                </a:solidFill>
              </a:rPr>
              <a:t> </a:t>
            </a:r>
            <a:br>
              <a:rPr lang="fr-FR" sz="1300" dirty="0" smtClean="0">
                <a:solidFill>
                  <a:schemeClr val="tx1"/>
                </a:solidFill>
              </a:rPr>
            </a:br>
            <a:r>
              <a:rPr lang="fr-FR" sz="1600" b="1" dirty="0" smtClean="0">
                <a:solidFill>
                  <a:schemeClr val="tx1"/>
                </a:solidFill>
              </a:rPr>
              <a:t>Je serai présente sur certains jours de la semaine, du fait de mon intervention dans plusieurs écoles du secteur</a:t>
            </a:r>
            <a:r>
              <a:rPr lang="fr-FR" sz="1200" b="1" dirty="0" smtClean="0">
                <a:solidFill>
                  <a:schemeClr val="tx1"/>
                </a:solidFill>
              </a:rPr>
              <a:t>.</a:t>
            </a:r>
            <a:r>
              <a:rPr lang="fr-FR" sz="2200" b="1" dirty="0" smtClean="0">
                <a:solidFill>
                  <a:schemeClr val="tx1"/>
                </a:solidFill>
              </a:rPr>
              <a:t/>
            </a:r>
            <a:br>
              <a:rPr lang="fr-FR" sz="2200" b="1" dirty="0" smtClean="0">
                <a:solidFill>
                  <a:schemeClr val="tx1"/>
                </a:solidFill>
              </a:rPr>
            </a:br>
            <a:r>
              <a:rPr lang="fr-FR" sz="2000" dirty="0"/>
              <a:t/>
            </a:r>
            <a:br>
              <a:rPr lang="fr-FR" sz="2000" dirty="0"/>
            </a:br>
            <a:r>
              <a:rPr lang="fr-FR" sz="2000" dirty="0"/>
              <a:t> </a:t>
            </a:r>
            <a:br>
              <a:rPr lang="fr-FR" sz="2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8" name="Picture 2"/>
          <p:cNvPicPr>
            <a:picLocks noChangeAspect="1" noChangeArrowheads="1"/>
          </p:cNvPicPr>
          <p:nvPr/>
        </p:nvPicPr>
        <p:blipFill>
          <a:blip r:embed="rId4" cstate="print"/>
          <a:srcRect/>
          <a:stretch>
            <a:fillRect/>
          </a:stretch>
        </p:blipFill>
        <p:spPr bwMode="auto">
          <a:xfrm>
            <a:off x="6929454" y="2285992"/>
            <a:ext cx="1781175" cy="2386013"/>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a:bodyPr>
          <a:lstStyle/>
          <a:p>
            <a:r>
              <a:rPr lang="fr-FR" sz="2000" dirty="0"/>
              <a:t> </a:t>
            </a:r>
            <a:br>
              <a:rPr lang="fr-FR" sz="2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8" name="Picture 2"/>
          <p:cNvPicPr>
            <a:picLocks noChangeAspect="1" noChangeArrowheads="1"/>
          </p:cNvPicPr>
          <p:nvPr/>
        </p:nvPicPr>
        <p:blipFill>
          <a:blip r:embed="rId4"/>
          <a:srcRect/>
          <a:stretch>
            <a:fillRect/>
          </a:stretch>
        </p:blipFill>
        <p:spPr bwMode="auto">
          <a:xfrm>
            <a:off x="571472" y="2143116"/>
            <a:ext cx="8006055"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a:bodyPr>
          <a:lstStyle/>
          <a:p>
            <a:r>
              <a:rPr lang="fr-FR" sz="2000" dirty="0"/>
              <a:t> </a:t>
            </a:r>
            <a:br>
              <a:rPr lang="fr-FR" sz="2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pic>
        <p:nvPicPr>
          <p:cNvPr id="10" name="Picture 2"/>
          <p:cNvPicPr>
            <a:picLocks noChangeAspect="1" noChangeArrowheads="1"/>
          </p:cNvPicPr>
          <p:nvPr/>
        </p:nvPicPr>
        <p:blipFill>
          <a:blip r:embed="rId4"/>
          <a:srcRect/>
          <a:stretch>
            <a:fillRect/>
          </a:stretch>
        </p:blipFill>
        <p:spPr bwMode="auto">
          <a:xfrm>
            <a:off x="928662" y="1714488"/>
            <a:ext cx="7358114" cy="49452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14488"/>
            <a:ext cx="8229600" cy="4857784"/>
          </a:xfrm>
        </p:spPr>
        <p:txBody>
          <a:bodyPr anchor="t" anchorCtr="0">
            <a:normAutofit/>
          </a:bodyPr>
          <a:lstStyle/>
          <a:p>
            <a:r>
              <a:rPr lang="fr-FR" sz="2000" dirty="0"/>
              <a:t> </a:t>
            </a:r>
            <a:br>
              <a:rPr lang="fr-FR" sz="2000" dirty="0"/>
            </a:br>
            <a:r>
              <a:rPr lang="fr-FR" sz="2000" dirty="0"/>
              <a:t/>
            </a:r>
            <a:br>
              <a:rPr lang="fr-FR" sz="2000" dirty="0"/>
            </a:br>
            <a:r>
              <a:rPr lang="fr-FR" sz="2000" dirty="0"/>
              <a:t> </a:t>
            </a:r>
            <a:r>
              <a:rPr lang="fr-FR" sz="2000" dirty="0" smtClean="0"/>
              <a:t/>
            </a:r>
            <a:br>
              <a:rPr lang="fr-FR" sz="2000" dirty="0" smtClean="0"/>
            </a:br>
            <a:endParaRPr lang="fr-FR" sz="2000" dirty="0"/>
          </a:p>
        </p:txBody>
      </p:sp>
      <p:pic>
        <p:nvPicPr>
          <p:cNvPr id="6" name="Espace réservé du contenu 5" descr="logoec53.jpg"/>
          <p:cNvPicPr>
            <a:picLocks noGrp="1" noChangeAspect="1"/>
          </p:cNvPicPr>
          <p:nvPr>
            <p:ph idx="1"/>
          </p:nvPr>
        </p:nvPicPr>
        <p:blipFill>
          <a:blip r:embed="rId2"/>
          <a:stretch>
            <a:fillRect/>
          </a:stretch>
        </p:blipFill>
        <p:spPr>
          <a:xfrm>
            <a:off x="642910" y="285728"/>
            <a:ext cx="1785950" cy="1205516"/>
          </a:xfrm>
        </p:spPr>
      </p:pic>
      <p:pic>
        <p:nvPicPr>
          <p:cNvPr id="7" name="Image 6" descr="logo.png"/>
          <p:cNvPicPr>
            <a:picLocks noChangeAspect="1"/>
          </p:cNvPicPr>
          <p:nvPr/>
        </p:nvPicPr>
        <p:blipFill>
          <a:blip r:embed="rId3" cstate="print"/>
          <a:stretch>
            <a:fillRect/>
          </a:stretch>
        </p:blipFill>
        <p:spPr>
          <a:xfrm>
            <a:off x="6500826" y="285728"/>
            <a:ext cx="2341573" cy="1299123"/>
          </a:xfrm>
          <a:prstGeom prst="rect">
            <a:avLst/>
          </a:prstGeom>
        </p:spPr>
      </p:pic>
      <p:sp>
        <p:nvSpPr>
          <p:cNvPr id="9" name="ZoneTexte 8"/>
          <p:cNvSpPr txBox="1"/>
          <p:nvPr/>
        </p:nvSpPr>
        <p:spPr>
          <a:xfrm>
            <a:off x="2643174" y="428604"/>
            <a:ext cx="3714776" cy="1015663"/>
          </a:xfrm>
          <a:prstGeom prst="rect">
            <a:avLst/>
          </a:prstGeom>
          <a:noFill/>
        </p:spPr>
        <p:txBody>
          <a:bodyPr wrap="square" rtlCol="0">
            <a:spAutoFit/>
          </a:bodyPr>
          <a:lstStyle/>
          <a:p>
            <a:pPr algn="ctr"/>
            <a:r>
              <a:rPr lang="fr-FR" sz="2400" dirty="0" smtClean="0"/>
              <a:t>Réunion de présentation</a:t>
            </a:r>
          </a:p>
          <a:p>
            <a:pPr algn="ctr"/>
            <a:r>
              <a:rPr lang="fr-FR" i="1" dirty="0" smtClean="0"/>
              <a:t>Ecole  l’Ange Gardien</a:t>
            </a:r>
          </a:p>
          <a:p>
            <a:pPr algn="ctr"/>
            <a:r>
              <a:rPr lang="fr-FR" b="1" dirty="0" smtClean="0"/>
              <a:t>RENTREE 2018</a:t>
            </a:r>
            <a:endParaRPr lang="fr-FR" b="1" dirty="0"/>
          </a:p>
        </p:txBody>
      </p:sp>
      <p:sp>
        <p:nvSpPr>
          <p:cNvPr id="1025" name="Rectangle 1"/>
          <p:cNvSpPr>
            <a:spLocks noChangeArrowheads="1"/>
          </p:cNvSpPr>
          <p:nvPr/>
        </p:nvSpPr>
        <p:spPr bwMode="auto">
          <a:xfrm>
            <a:off x="571472" y="1714489"/>
            <a:ext cx="80010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600" b="1" i="0" u="sng" strike="noStrike" cap="none" normalizeH="0" baseline="0" dirty="0" smtClean="0">
                <a:ln>
                  <a:noFill/>
                </a:ln>
                <a:solidFill>
                  <a:schemeClr val="tx1"/>
                </a:solidFill>
                <a:effectLst/>
                <a:latin typeface="Verdana" pitchFamily="34" charset="0"/>
                <a:ea typeface="MS Mincho" pitchFamily="49" charset="-128"/>
                <a:cs typeface="Arial" pitchFamily="34" charset="0"/>
              </a:rPr>
              <a:t>Projet éducatif</a:t>
            </a:r>
            <a:endParaRPr kumimoji="0" lang="fr-FR" sz="1100" b="0" i="1" u="none" strike="noStrike" cap="none" normalizeH="0" baseline="0" dirty="0" smtClean="0">
              <a:ln>
                <a:noFill/>
              </a:ln>
              <a:solidFill>
                <a:schemeClr val="tx1"/>
              </a:solidFill>
              <a:effectLst/>
              <a:latin typeface="Verdana"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Verdana" pitchFamily="34" charset="0"/>
                <a:ea typeface="MS Mincho" pitchFamily="49" charset="-128"/>
                <a:cs typeface="Arial" pitchFamily="34" charset="0"/>
              </a:rPr>
              <a:t>(ancré dans les orientations diocésaines 2015-2020)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5929322" y="2071678"/>
            <a:ext cx="2714644" cy="369332"/>
          </a:xfrm>
          <a:prstGeom prst="rect">
            <a:avLst/>
          </a:prstGeom>
          <a:noFill/>
        </p:spPr>
        <p:txBody>
          <a:bodyPr wrap="square" rtlCol="0">
            <a:spAutoFit/>
          </a:bodyPr>
          <a:lstStyle/>
          <a:p>
            <a:endParaRPr lang="fr-FR" dirty="0"/>
          </a:p>
        </p:txBody>
      </p:sp>
      <p:pic>
        <p:nvPicPr>
          <p:cNvPr id="1026" name="Picture 2"/>
          <p:cNvPicPr>
            <a:picLocks noChangeAspect="1" noChangeArrowheads="1"/>
          </p:cNvPicPr>
          <p:nvPr/>
        </p:nvPicPr>
        <p:blipFill>
          <a:blip r:embed="rId4"/>
          <a:srcRect/>
          <a:stretch>
            <a:fillRect/>
          </a:stretch>
        </p:blipFill>
        <p:spPr bwMode="auto">
          <a:xfrm>
            <a:off x="6429388" y="1785926"/>
            <a:ext cx="2457450" cy="3267075"/>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428596" y="2643182"/>
            <a:ext cx="5829300"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663</Words>
  <Application>Microsoft Office PowerPoint</Application>
  <PresentationFormat>Affichage à l'écran (4:3)</PresentationFormat>
  <Paragraphs>166</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  JEUDI 27 SEPTEMBRE 2018      20h00 :  -Présentation de la classe de Mme Templon (Maternelle)  20h30 :  - Présentation générale (M.Gautier) - Assemblée générale des associations partenaires (APEL et OGEC) - Présentation de la classe de Mme Douetté (CP/CE1) - Présentation de la classe de Mme Lagrée (CE2/CM1/CM2) - Pot convivial</vt:lpstr>
      <vt:lpstr>Diapositive 3</vt:lpstr>
      <vt:lpstr>  ORGANISATION PEDAGOGIQUE et EQUIPE EDUCATIVE   </vt:lpstr>
      <vt:lpstr>   ORGANISATION PEDAGOGIQUE et EQUIPE EDUCATIVE   Chef d’établissement :  Matthieu GAUTIER   Personnels OGEC :  ASEM : Gisèle GAUDIN  Femme de services : Valérie FORVEILLE   Réseau d’aide :  Enseignante spécialisée : Sabrina LAMIRE      </vt:lpstr>
      <vt:lpstr>Le poste d'Aide Spécialisée :                     Sabrina Lamiré  Missions Avec les enseignants :   - PREVENTION des difficultés scolaires  RECHERCHE de SOLUTIONS en cas de difficulté scolaire persistante,    malgré les aides apportées en classe.  Fonctionnement   1.L’enseignant de la classe me présente son questionnement au sujet d'un élève.   2.Si une analyse de situation est décidée, les parents sont informés et y participent. Alors, je peux :  - venir observer l'enfant en classe  - avoir un entretien avec lui  - analyser ses écrits.  3.Avec l’enseignant de classe, nous croisons nos regards et construisons des réponses adaptées aux besoins particuliers de l’enfant :  - des adaptations en classe  - la proposition d'une aide extérieure à l'école…     Je serai présente sur certains jours de la semaine, du fait de mon intervention dans plusieurs écoles du secteur.       </vt:lpstr>
      <vt:lpstr>     </vt:lpstr>
      <vt:lpstr>     </vt:lpstr>
      <vt:lpstr>     </vt:lpstr>
      <vt:lpstr>     </vt:lpstr>
      <vt:lpstr> A vos agendas !   </vt:lpstr>
      <vt:lpstr>    Dimanche 30 septembre :  Messe de rentrée – Dimanche en famille   Vendredi 12 octobre :   Photos scolaires   Vendredi 19 octobre :   Cross du collège St Joseph (CM)   Vendredi 9 novembre :   Journée pédagogique (pas d’école)    Vendredi  29 mars :   Journée solidarité du secteur (CP à CM2)    Vendredi 24 mai :   Journée sport du secteur (maternelle)     Les associations organisent :   Les Automnales :  samedi  20 octobre 2018   Arbre de Noël :  vendredi  21 décembre 2018  Soirée familiale :   samedi 16 mars 2019  Portes ouvertes :  samedi 23 mars 2019   Kermesse :   dimanche 23 juin 2019            </vt:lpstr>
      <vt:lpstr>     Classe découverte :     Du lundi 3 juin au vendredi 7 juin 2019 Classe de Madame Lagrée CE2-CM1-CM2  La Bourboule !      </vt:lpstr>
      <vt:lpstr>  ZOOM sur…     </vt:lpstr>
      <vt:lpstr>Le conseil d’établissement : Pourquoi pas vous ?     </vt:lpstr>
      <vt:lpstr>Définition :</vt:lpstr>
      <vt:lpstr>Diapositive 17</vt:lpstr>
      <vt:lpstr>Diapositive 18</vt:lpstr>
      <vt:lpstr> </vt:lpstr>
      <vt:lpstr>Diapositive 20</vt:lpstr>
      <vt:lpstr>Diapositive 21</vt:lpstr>
      <vt:lpstr>Diapositive 22</vt:lpstr>
      <vt:lpstr>Diapositive 23</vt:lpstr>
      <vt:lpstr> </vt:lpstr>
      <vt:lpstr>  Les partenaires :  La municipalité de St Pierre des Landes La Communauté des Communes de l’Ernée La paroisse Notre Dame de Charné L’OGEC (Organisme de Gestion de l’Ecole Catholique) L’APEL (Association de Parents d’élèves de l’Ecole Libre) Les délégués de parents       </vt:lpstr>
      <vt:lpstr>Retrouvez toutes les informations pratiques, le projet éducatif , l’actualité de chaque classe sur notre site internet : langegardien.fr            </vt:lpstr>
      <vt:lpstr>Diapositive 27</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Valued Acer Customer</dc:creator>
  <cp:lastModifiedBy>Valued Acer Customer</cp:lastModifiedBy>
  <cp:revision>34</cp:revision>
  <dcterms:created xsi:type="dcterms:W3CDTF">2018-09-25T15:05:47Z</dcterms:created>
  <dcterms:modified xsi:type="dcterms:W3CDTF">2018-09-25T16:50:43Z</dcterms:modified>
</cp:coreProperties>
</file>